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256" r:id="rId2"/>
    <p:sldId id="257" r:id="rId3"/>
    <p:sldId id="258" r:id="rId4"/>
    <p:sldId id="259" r:id="rId5"/>
    <p:sldId id="303" r:id="rId6"/>
    <p:sldId id="304" r:id="rId7"/>
    <p:sldId id="260" r:id="rId8"/>
    <p:sldId id="261" r:id="rId9"/>
    <p:sldId id="262" r:id="rId10"/>
    <p:sldId id="263" r:id="rId11"/>
    <p:sldId id="264" r:id="rId12"/>
    <p:sldId id="300" r:id="rId13"/>
    <p:sldId id="301" r:id="rId14"/>
    <p:sldId id="302" r:id="rId15"/>
    <p:sldId id="265" r:id="rId16"/>
    <p:sldId id="305" r:id="rId17"/>
    <p:sldId id="266" r:id="rId18"/>
    <p:sldId id="267" r:id="rId19"/>
    <p:sldId id="268" r:id="rId20"/>
    <p:sldId id="269" r:id="rId21"/>
    <p:sldId id="314" r:id="rId22"/>
    <p:sldId id="315" r:id="rId23"/>
    <p:sldId id="316" r:id="rId24"/>
    <p:sldId id="270" r:id="rId25"/>
    <p:sldId id="271" r:id="rId26"/>
    <p:sldId id="272" r:id="rId27"/>
    <p:sldId id="273" r:id="rId28"/>
    <p:sldId id="274" r:id="rId29"/>
    <p:sldId id="275" r:id="rId30"/>
    <p:sldId id="276" r:id="rId31"/>
    <p:sldId id="277" r:id="rId32"/>
    <p:sldId id="306" r:id="rId33"/>
    <p:sldId id="307" r:id="rId34"/>
    <p:sldId id="278" r:id="rId35"/>
    <p:sldId id="279" r:id="rId36"/>
    <p:sldId id="280" r:id="rId37"/>
    <p:sldId id="313" r:id="rId38"/>
    <p:sldId id="308" r:id="rId39"/>
    <p:sldId id="309" r:id="rId40"/>
    <p:sldId id="310" r:id="rId41"/>
    <p:sldId id="311" r:id="rId42"/>
    <p:sldId id="31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1" d="100"/>
          <a:sy n="71" d="100"/>
        </p:scale>
        <p:origin x="-135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69685174"/>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2"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6629400" y="274638"/>
            <a:ext cx="2057400" cy="5851526"/>
          </a:xfrm>
          <a:prstGeom prst="rect">
            <a:avLst/>
          </a:prstGeom>
        </p:spPr>
        <p:txBody>
          <a:bodyPr/>
          <a:lstStyle/>
          <a:p>
            <a:r>
              <a:t>Title Text</a:t>
            </a:r>
          </a:p>
        </p:txBody>
      </p:sp>
      <p:sp>
        <p:nvSpPr>
          <p:cNvPr id="102" name="Body Level One…"/>
          <p:cNvSpPr txBox="1">
            <a:spLocks noGrp="1"/>
          </p:cNvSpPr>
          <p:nvPr>
            <p:ph type="body" idx="1"/>
          </p:nvPr>
        </p:nvSpPr>
        <p:spPr>
          <a:xfrm>
            <a:off x="457200" y="274638"/>
            <a:ext cx="6019800" cy="58515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722312" y="4406900"/>
            <a:ext cx="7772401" cy="1362075"/>
          </a:xfrm>
          <a:prstGeom prst="rect">
            <a:avLst/>
          </a:prstGeom>
        </p:spPr>
        <p:txBody>
          <a:bodyPr anchor="t"/>
          <a:lstStyle>
            <a:lvl1pPr algn="l">
              <a:defRPr sz="4000" b="1" cap="all"/>
            </a:lvl1pPr>
          </a:lstStyle>
          <a:p>
            <a:r>
              <a:t>Title Text</a:t>
            </a:r>
          </a:p>
        </p:txBody>
      </p:sp>
      <p:sp>
        <p:nvSpPr>
          <p:cNvPr id="30" name="Body Level One…"/>
          <p:cNvSpPr txBox="1">
            <a:spLocks noGrp="1"/>
          </p:cNvSpPr>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457200" y="273050"/>
            <a:ext cx="3008314" cy="1162050"/>
          </a:xfrm>
          <a:prstGeom prst="rect">
            <a:avLst/>
          </a:prstGeom>
        </p:spPr>
        <p:txBody>
          <a:bodyPr anchor="b"/>
          <a:lstStyle>
            <a:lvl1pPr algn="l">
              <a:defRPr sz="2000" b="1"/>
            </a:lvl1pPr>
          </a:lstStyle>
          <a:p>
            <a:r>
              <a:t>Title Text</a:t>
            </a:r>
          </a:p>
        </p:txBody>
      </p:sp>
      <p:sp>
        <p:nvSpPr>
          <p:cNvPr id="73" name="Body Level One…"/>
          <p:cNvSpPr txBox="1">
            <a:spLocks noGrp="1"/>
          </p:cNvSpPr>
          <p:nvPr>
            <p:ph type="body" idx="1"/>
          </p:nvPr>
        </p:nvSpPr>
        <p:spPr>
          <a:xfrm>
            <a:off x="3575050" y="273050"/>
            <a:ext cx="5111750"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792288" y="4800600"/>
            <a:ext cx="5486401" cy="566738"/>
          </a:xfrm>
          <a:prstGeom prst="rect">
            <a:avLst/>
          </a:prstGeom>
        </p:spPr>
        <p:txBody>
          <a:bodyPr anchor="b"/>
          <a:lstStyle>
            <a:lvl1pPr algn="l">
              <a:defRPr sz="2000" b="1"/>
            </a:lvl1pPr>
          </a:lstStyle>
          <a:p>
            <a:r>
              <a:t>Title Text</a:t>
            </a:r>
          </a:p>
        </p:txBody>
      </p:sp>
      <p:sp>
        <p:nvSpPr>
          <p:cNvPr id="83" name="Picture Placeholder 2"/>
          <p:cNvSpPr>
            <a:spLocks noGrp="1"/>
          </p:cNvSpPr>
          <p:nvPr>
            <p:ph type="pic" sz="half" idx="13"/>
          </p:nvPr>
        </p:nvSpPr>
        <p:spPr>
          <a:xfrm>
            <a:off x="1792288" y="612775"/>
            <a:ext cx="5486401" cy="4114800"/>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2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geeksforgeeks.org/analysis-algorithm-set-4-master-method-solving-recurrences/"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
          <p:cNvSpPr txBox="1">
            <a:spLocks noGrp="1"/>
          </p:cNvSpPr>
          <p:nvPr>
            <p:ph type="ctrTitle"/>
          </p:nvPr>
        </p:nvSpPr>
        <p:spPr>
          <a:xfrm>
            <a:off x="323527" y="260647"/>
            <a:ext cx="8568954" cy="6120682"/>
          </a:xfrm>
          <a:prstGeom prst="rect">
            <a:avLst/>
          </a:prstGeom>
        </p:spPr>
        <p:txBody>
          <a:bodyPr/>
          <a:lstStyle/>
          <a:p>
            <a:pPr>
              <a:defRPr sz="4300" b="1">
                <a:latin typeface="Times New Roman"/>
                <a:ea typeface="Times New Roman"/>
                <a:cs typeface="Times New Roman"/>
                <a:sym typeface="Times New Roman"/>
              </a:defRPr>
            </a:pPr>
            <a:r>
              <a:rPr dirty="0"/>
              <a:t>UNIT – II</a:t>
            </a:r>
            <a:br>
              <a:rPr dirty="0"/>
            </a:br>
            <a:r>
              <a:rPr dirty="0"/>
              <a:t/>
            </a:r>
            <a:br>
              <a:rPr dirty="0"/>
            </a:br>
            <a:r>
              <a:rPr i="1" dirty="0"/>
              <a:t>DESIGN AND ANALYSIS </a:t>
            </a:r>
            <a:br>
              <a:rPr i="1" dirty="0"/>
            </a:br>
            <a:r>
              <a:rPr i="1" dirty="0"/>
              <a:t>OF </a:t>
            </a:r>
            <a:br>
              <a:rPr i="1" dirty="0"/>
            </a:br>
            <a:r>
              <a:rPr i="1" dirty="0"/>
              <a:t>ALGORITHMS</a:t>
            </a:r>
            <a:br>
              <a:rPr i="1" dirty="0"/>
            </a:br>
            <a:endParaRPr sz="3600" i="1"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itle 1"/>
          <p:cNvSpPr txBox="1">
            <a:spLocks noGrp="1"/>
          </p:cNvSpPr>
          <p:nvPr>
            <p:ph type="title"/>
          </p:nvPr>
        </p:nvSpPr>
        <p:spPr>
          <a:xfrm>
            <a:off x="457200" y="44623"/>
            <a:ext cx="8229600" cy="504058"/>
          </a:xfrm>
          <a:prstGeom prst="rect">
            <a:avLst/>
          </a:prstGeom>
        </p:spPr>
        <p:txBody>
          <a:bodyPr>
            <a:normAutofit fontScale="90000"/>
          </a:bodyPr>
          <a:lstStyle>
            <a:lvl1pPr defTabSz="850391">
              <a:defRPr sz="2976">
                <a:latin typeface="Times New Roman"/>
                <a:ea typeface="Times New Roman"/>
                <a:cs typeface="Times New Roman"/>
                <a:sym typeface="Times New Roman"/>
              </a:defRPr>
            </a:lvl1pPr>
          </a:lstStyle>
          <a:p>
            <a:r>
              <a:t>DISJOINT SET OPERATIONS</a:t>
            </a:r>
          </a:p>
        </p:txBody>
      </p:sp>
      <p:sp>
        <p:nvSpPr>
          <p:cNvPr id="168" name="Content Placeholder 2"/>
          <p:cNvSpPr txBox="1">
            <a:spLocks noGrp="1"/>
          </p:cNvSpPr>
          <p:nvPr>
            <p:ph type="body" idx="1"/>
          </p:nvPr>
        </p:nvSpPr>
        <p:spPr>
          <a:xfrm>
            <a:off x="179511" y="692695"/>
            <a:ext cx="8784978" cy="6048674"/>
          </a:xfrm>
          <a:prstGeom prst="rect">
            <a:avLst/>
          </a:prstGeom>
          <a:blipFill>
            <a:blip r:embed="rId2"/>
            <a:stretch>
              <a:fillRect/>
            </a:stretch>
          </a:blipFill>
        </p:spPr>
        <p:txBody>
          <a:bodyPr/>
          <a:lstStyle/>
          <a:p>
            <a:r>
              <a:t> </a:t>
            </a:r>
          </a:p>
        </p:txBody>
      </p:sp>
      <p:grpSp>
        <p:nvGrpSpPr>
          <p:cNvPr id="184" name="Group 17"/>
          <p:cNvGrpSpPr/>
          <p:nvPr/>
        </p:nvGrpSpPr>
        <p:grpSpPr>
          <a:xfrm>
            <a:off x="2987823" y="5157192"/>
            <a:ext cx="3024338" cy="1296145"/>
            <a:chOff x="0" y="0"/>
            <a:chExt cx="3024336" cy="1296144"/>
          </a:xfrm>
        </p:grpSpPr>
        <p:grpSp>
          <p:nvGrpSpPr>
            <p:cNvPr id="171" name="Oval 3"/>
            <p:cNvGrpSpPr/>
            <p:nvPr/>
          </p:nvGrpSpPr>
          <p:grpSpPr>
            <a:xfrm>
              <a:off x="1080119" y="0"/>
              <a:ext cx="432049" cy="432049"/>
              <a:chOff x="0" y="0"/>
              <a:chExt cx="432047" cy="432047"/>
            </a:xfrm>
          </p:grpSpPr>
          <p:sp>
            <p:nvSpPr>
              <p:cNvPr id="169" name="Circle"/>
              <p:cNvSpPr/>
              <p:nvPr/>
            </p:nvSpPr>
            <p:spPr>
              <a:xfrm>
                <a:off x="0" y="0"/>
                <a:ext cx="432048" cy="432048"/>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70" name="1"/>
              <p:cNvSpPr txBox="1"/>
              <p:nvPr/>
            </p:nvSpPr>
            <p:spPr>
              <a:xfrm>
                <a:off x="63271" y="36953"/>
                <a:ext cx="305506"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1</a:t>
                </a:r>
              </a:p>
            </p:txBody>
          </p:sp>
        </p:grpSp>
        <p:grpSp>
          <p:nvGrpSpPr>
            <p:cNvPr id="174" name="Oval 4"/>
            <p:cNvGrpSpPr/>
            <p:nvPr/>
          </p:nvGrpSpPr>
          <p:grpSpPr>
            <a:xfrm>
              <a:off x="-1" y="360040"/>
              <a:ext cx="432049" cy="432049"/>
              <a:chOff x="0" y="0"/>
              <a:chExt cx="432047" cy="432047"/>
            </a:xfrm>
          </p:grpSpPr>
          <p:sp>
            <p:nvSpPr>
              <p:cNvPr id="172" name="Circle"/>
              <p:cNvSpPr/>
              <p:nvPr/>
            </p:nvSpPr>
            <p:spPr>
              <a:xfrm>
                <a:off x="0" y="0"/>
                <a:ext cx="432048" cy="432048"/>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73" name="2"/>
              <p:cNvSpPr txBox="1"/>
              <p:nvPr/>
            </p:nvSpPr>
            <p:spPr>
              <a:xfrm>
                <a:off x="63271" y="36953"/>
                <a:ext cx="305506"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2</a:t>
                </a:r>
              </a:p>
            </p:txBody>
          </p:sp>
        </p:grpSp>
        <p:grpSp>
          <p:nvGrpSpPr>
            <p:cNvPr id="177" name="Oval 5"/>
            <p:cNvGrpSpPr/>
            <p:nvPr/>
          </p:nvGrpSpPr>
          <p:grpSpPr>
            <a:xfrm>
              <a:off x="1080119" y="864096"/>
              <a:ext cx="360041" cy="432049"/>
              <a:chOff x="0" y="0"/>
              <a:chExt cx="360040" cy="432047"/>
            </a:xfrm>
          </p:grpSpPr>
          <p:sp>
            <p:nvSpPr>
              <p:cNvPr id="175" name="Oval"/>
              <p:cNvSpPr/>
              <p:nvPr/>
            </p:nvSpPr>
            <p:spPr>
              <a:xfrm>
                <a:off x="-1" y="0"/>
                <a:ext cx="360042" cy="432048"/>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76" name="3"/>
              <p:cNvSpPr txBox="1"/>
              <p:nvPr/>
            </p:nvSpPr>
            <p:spPr>
              <a:xfrm>
                <a:off x="52726" y="36953"/>
                <a:ext cx="254588"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3</a:t>
                </a:r>
              </a:p>
            </p:txBody>
          </p:sp>
        </p:grpSp>
        <p:grpSp>
          <p:nvGrpSpPr>
            <p:cNvPr id="180" name="Oval 6"/>
            <p:cNvGrpSpPr/>
            <p:nvPr/>
          </p:nvGrpSpPr>
          <p:grpSpPr>
            <a:xfrm>
              <a:off x="2592287" y="432048"/>
              <a:ext cx="432049" cy="432049"/>
              <a:chOff x="0" y="0"/>
              <a:chExt cx="432047" cy="432047"/>
            </a:xfrm>
          </p:grpSpPr>
          <p:sp>
            <p:nvSpPr>
              <p:cNvPr id="178" name="Circle"/>
              <p:cNvSpPr/>
              <p:nvPr/>
            </p:nvSpPr>
            <p:spPr>
              <a:xfrm>
                <a:off x="0" y="0"/>
                <a:ext cx="432048" cy="432048"/>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79" name="n"/>
              <p:cNvSpPr txBox="1"/>
              <p:nvPr/>
            </p:nvSpPr>
            <p:spPr>
              <a:xfrm>
                <a:off x="63271" y="36953"/>
                <a:ext cx="305506"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n</a:t>
                </a:r>
              </a:p>
            </p:txBody>
          </p:sp>
        </p:grpSp>
        <p:sp>
          <p:nvSpPr>
            <p:cNvPr id="181" name="Straight Arrow Connector 8"/>
            <p:cNvSpPr/>
            <p:nvPr/>
          </p:nvSpPr>
          <p:spPr>
            <a:xfrm flipV="1">
              <a:off x="432047" y="288032"/>
              <a:ext cx="626932" cy="207289"/>
            </a:xfrm>
            <a:prstGeom prst="line">
              <a:avLst/>
            </a:prstGeom>
            <a:noFill/>
            <a:ln w="9525" cap="flat">
              <a:solidFill>
                <a:srgbClr val="4A7EBB"/>
              </a:solidFill>
              <a:prstDash val="solid"/>
              <a:round/>
              <a:tailEnd type="triangle" w="med" len="med"/>
            </a:ln>
            <a:effectLst/>
          </p:spPr>
          <p:txBody>
            <a:bodyPr wrap="square" lIns="45719" tIns="45719" rIns="45719" bIns="45719" numCol="1" anchor="t">
              <a:noAutofit/>
            </a:bodyPr>
            <a:lstStyle/>
            <a:p>
              <a:endParaRPr/>
            </a:p>
          </p:txBody>
        </p:sp>
        <p:sp>
          <p:nvSpPr>
            <p:cNvPr id="182" name="Straight Arrow Connector 12"/>
            <p:cNvSpPr/>
            <p:nvPr/>
          </p:nvSpPr>
          <p:spPr>
            <a:xfrm flipV="1">
              <a:off x="1260139" y="432048"/>
              <a:ext cx="36005" cy="432049"/>
            </a:xfrm>
            <a:prstGeom prst="line">
              <a:avLst/>
            </a:prstGeom>
            <a:noFill/>
            <a:ln w="9525" cap="flat">
              <a:solidFill>
                <a:srgbClr val="4A7EBB"/>
              </a:solidFill>
              <a:prstDash val="solid"/>
              <a:round/>
              <a:tailEnd type="triangle" w="med" len="med"/>
            </a:ln>
            <a:effectLst/>
          </p:spPr>
          <p:txBody>
            <a:bodyPr wrap="square" lIns="45719" tIns="45719" rIns="45719" bIns="45719" numCol="1" anchor="t">
              <a:noAutofit/>
            </a:bodyPr>
            <a:lstStyle/>
            <a:p>
              <a:endParaRPr/>
            </a:p>
          </p:txBody>
        </p:sp>
        <p:sp>
          <p:nvSpPr>
            <p:cNvPr id="183" name="Straight Arrow Connector 14"/>
            <p:cNvSpPr/>
            <p:nvPr/>
          </p:nvSpPr>
          <p:spPr>
            <a:xfrm flipH="1" flipV="1">
              <a:off x="1448896" y="288032"/>
              <a:ext cx="1206665" cy="207289"/>
            </a:xfrm>
            <a:prstGeom prst="line">
              <a:avLst/>
            </a:prstGeom>
            <a:noFill/>
            <a:ln w="9525" cap="flat">
              <a:solidFill>
                <a:srgbClr val="4A7EBB"/>
              </a:solidFill>
              <a:prstDash val="solid"/>
              <a:round/>
              <a:tailEnd type="triangle" w="med" len="med"/>
            </a:ln>
            <a:effectLst/>
          </p:spPr>
          <p:txBody>
            <a:bodyPr wrap="square" lIns="45719" tIns="45719" rIns="45719" bIns="45719" numCol="1" anchor="t">
              <a:noAutofit/>
            </a:bodyPr>
            <a:lstStyle/>
            <a:p>
              <a:endParaRPr/>
            </a:p>
          </p:txBody>
        </p:sp>
      </p:grpSp>
      <p:grpSp>
        <p:nvGrpSpPr>
          <p:cNvPr id="187" name="Oval 18"/>
          <p:cNvGrpSpPr/>
          <p:nvPr/>
        </p:nvGrpSpPr>
        <p:grpSpPr>
          <a:xfrm>
            <a:off x="1763688" y="4293096"/>
            <a:ext cx="288033" cy="360041"/>
            <a:chOff x="0" y="0"/>
            <a:chExt cx="288032" cy="360040"/>
          </a:xfrm>
        </p:grpSpPr>
        <p:sp>
          <p:nvSpPr>
            <p:cNvPr id="185" name="Oval"/>
            <p:cNvSpPr/>
            <p:nvPr/>
          </p:nvSpPr>
          <p:spPr>
            <a:xfrm>
              <a:off x="-1" y="-1"/>
              <a:ext cx="288034" cy="360042"/>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86" name="1"/>
            <p:cNvSpPr txBox="1"/>
            <p:nvPr/>
          </p:nvSpPr>
          <p:spPr>
            <a:xfrm>
              <a:off x="42180" y="950"/>
              <a:ext cx="203672"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1</a:t>
              </a:r>
            </a:p>
          </p:txBody>
        </p:sp>
      </p:grpSp>
      <p:grpSp>
        <p:nvGrpSpPr>
          <p:cNvPr id="190" name="Oval 19"/>
          <p:cNvGrpSpPr/>
          <p:nvPr/>
        </p:nvGrpSpPr>
        <p:grpSpPr>
          <a:xfrm>
            <a:off x="2411759" y="4293096"/>
            <a:ext cx="288033" cy="360041"/>
            <a:chOff x="0" y="0"/>
            <a:chExt cx="288032" cy="360040"/>
          </a:xfrm>
        </p:grpSpPr>
        <p:sp>
          <p:nvSpPr>
            <p:cNvPr id="188" name="Oval"/>
            <p:cNvSpPr/>
            <p:nvPr/>
          </p:nvSpPr>
          <p:spPr>
            <a:xfrm>
              <a:off x="-1" y="-1"/>
              <a:ext cx="288034" cy="360042"/>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89" name="2"/>
            <p:cNvSpPr txBox="1"/>
            <p:nvPr/>
          </p:nvSpPr>
          <p:spPr>
            <a:xfrm>
              <a:off x="42180" y="950"/>
              <a:ext cx="203672"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2</a:t>
              </a:r>
            </a:p>
          </p:txBody>
        </p:sp>
      </p:grpSp>
      <p:grpSp>
        <p:nvGrpSpPr>
          <p:cNvPr id="193" name="Oval 20"/>
          <p:cNvGrpSpPr/>
          <p:nvPr/>
        </p:nvGrpSpPr>
        <p:grpSpPr>
          <a:xfrm>
            <a:off x="3131840" y="4293096"/>
            <a:ext cx="288033" cy="396045"/>
            <a:chOff x="0" y="0"/>
            <a:chExt cx="288032" cy="396043"/>
          </a:xfrm>
        </p:grpSpPr>
        <p:sp>
          <p:nvSpPr>
            <p:cNvPr id="191" name="Oval"/>
            <p:cNvSpPr/>
            <p:nvPr/>
          </p:nvSpPr>
          <p:spPr>
            <a:xfrm>
              <a:off x="-1" y="0"/>
              <a:ext cx="288034" cy="396044"/>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92" name="3"/>
            <p:cNvSpPr txBox="1"/>
            <p:nvPr/>
          </p:nvSpPr>
          <p:spPr>
            <a:xfrm>
              <a:off x="42180" y="18951"/>
              <a:ext cx="203672"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3</a:t>
              </a:r>
            </a:p>
          </p:txBody>
        </p:sp>
      </p:grpSp>
      <p:grpSp>
        <p:nvGrpSpPr>
          <p:cNvPr id="196" name="Oval 21"/>
          <p:cNvGrpSpPr/>
          <p:nvPr/>
        </p:nvGrpSpPr>
        <p:grpSpPr>
          <a:xfrm>
            <a:off x="4716016" y="4293096"/>
            <a:ext cx="324037" cy="360041"/>
            <a:chOff x="0" y="0"/>
            <a:chExt cx="324036" cy="360040"/>
          </a:xfrm>
        </p:grpSpPr>
        <p:sp>
          <p:nvSpPr>
            <p:cNvPr id="194" name="Oval"/>
            <p:cNvSpPr/>
            <p:nvPr/>
          </p:nvSpPr>
          <p:spPr>
            <a:xfrm>
              <a:off x="-1" y="-1"/>
              <a:ext cx="324038" cy="360042"/>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95" name="n"/>
            <p:cNvSpPr txBox="1"/>
            <p:nvPr/>
          </p:nvSpPr>
          <p:spPr>
            <a:xfrm>
              <a:off x="47454" y="950"/>
              <a:ext cx="229128"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n</a:t>
              </a:r>
            </a:p>
          </p:txBody>
        </p:sp>
      </p:gr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1"/>
          <p:cNvSpPr txBox="1">
            <a:spLocks noGrp="1"/>
          </p:cNvSpPr>
          <p:nvPr>
            <p:ph type="title"/>
          </p:nvPr>
        </p:nvSpPr>
        <p:spPr>
          <a:xfrm>
            <a:off x="467543" y="44623"/>
            <a:ext cx="8229601" cy="490068"/>
          </a:xfrm>
          <a:prstGeom prst="rect">
            <a:avLst/>
          </a:prstGeom>
        </p:spPr>
        <p:txBody>
          <a:bodyPr>
            <a:normAutofit fontScale="90000"/>
          </a:bodyPr>
          <a:lstStyle>
            <a:lvl1pPr defTabSz="841247">
              <a:defRPr sz="2944">
                <a:latin typeface="Times New Roman"/>
                <a:ea typeface="Times New Roman"/>
                <a:cs typeface="Times New Roman"/>
                <a:sym typeface="Times New Roman"/>
              </a:defRPr>
            </a:lvl1pPr>
          </a:lstStyle>
          <a:p>
            <a:r>
              <a:t>DISJOINT SET OPERATIONS</a:t>
            </a:r>
          </a:p>
        </p:txBody>
      </p:sp>
      <p:sp>
        <p:nvSpPr>
          <p:cNvPr id="199" name="Content Placeholder 2"/>
          <p:cNvSpPr txBox="1">
            <a:spLocks noGrp="1"/>
          </p:cNvSpPr>
          <p:nvPr>
            <p:ph type="body" idx="1"/>
          </p:nvPr>
        </p:nvSpPr>
        <p:spPr>
          <a:xfrm>
            <a:off x="179511" y="692695"/>
            <a:ext cx="8856986" cy="5976666"/>
          </a:xfrm>
          <a:prstGeom prst="rect">
            <a:avLst/>
          </a:prstGeom>
          <a:blipFill>
            <a:blip r:embed="rId2"/>
            <a:stretch>
              <a:fillRect/>
            </a:stretch>
          </a:blipFill>
        </p:spPr>
        <p:txBody>
          <a:bodyPr/>
          <a:lstStyle/>
          <a:p>
            <a:r>
              <a:t> </a:t>
            </a: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p:txBody>
      </p:sp>
      <p:pic>
        <p:nvPicPr>
          <p:cNvPr id="1027" name="Picture 3" descr="C:\Users\ADMIN\Desktop\IMG_20200914_07584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04800"/>
            <a:ext cx="8686800"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587646"/>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p:txBody>
      </p:sp>
      <p:pic>
        <p:nvPicPr>
          <p:cNvPr id="2050" name="Picture 2" descr="C:\Users\ADMIN\Desktop\IMG_20200914_07591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599" y="228600"/>
            <a:ext cx="8810737"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958524"/>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p:txBody>
      </p:sp>
      <p:pic>
        <p:nvPicPr>
          <p:cNvPr id="1026" name="Picture 2" descr="C:\Users\ADMIN\Desktop\IMG_20200914_09223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457200"/>
            <a:ext cx="868680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783064"/>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itle 1"/>
          <p:cNvSpPr txBox="1">
            <a:spLocks noGrp="1"/>
          </p:cNvSpPr>
          <p:nvPr>
            <p:ph type="title"/>
          </p:nvPr>
        </p:nvSpPr>
        <p:spPr>
          <a:xfrm>
            <a:off x="457200" y="44624"/>
            <a:ext cx="8229600" cy="562074"/>
          </a:xfrm>
          <a:prstGeom prst="rect">
            <a:avLst/>
          </a:prstGeom>
        </p:spPr>
        <p:txBody>
          <a:bodyPr>
            <a:normAutofit fontScale="90000"/>
          </a:bodyPr>
          <a:lstStyle>
            <a:lvl1pPr>
              <a:defRPr sz="3200">
                <a:latin typeface="Times New Roman"/>
                <a:ea typeface="Times New Roman"/>
                <a:cs typeface="Times New Roman"/>
                <a:sym typeface="Times New Roman"/>
              </a:defRPr>
            </a:lvl1pPr>
          </a:lstStyle>
          <a:p>
            <a:r>
              <a:t>DISJOINT SET OPERATIONS</a:t>
            </a:r>
          </a:p>
        </p:txBody>
      </p:sp>
      <p:sp>
        <p:nvSpPr>
          <p:cNvPr id="202" name="Content Placeholder 2"/>
          <p:cNvSpPr txBox="1">
            <a:spLocks noGrp="1"/>
          </p:cNvSpPr>
          <p:nvPr>
            <p:ph type="body" idx="1"/>
          </p:nvPr>
        </p:nvSpPr>
        <p:spPr>
          <a:xfrm>
            <a:off x="107503" y="764703"/>
            <a:ext cx="8856986" cy="5976666"/>
          </a:xfrm>
          <a:prstGeom prst="rect">
            <a:avLst/>
          </a:prstGeom>
        </p:spPr>
        <p:txBody>
          <a:bodyPr/>
          <a:lstStyle/>
          <a:p>
            <a:pPr>
              <a:spcBef>
                <a:spcPts val="400"/>
              </a:spcBef>
              <a:defRPr sz="2000" b="1" u="sng">
                <a:latin typeface="Times New Roman"/>
                <a:ea typeface="Times New Roman"/>
                <a:cs typeface="Times New Roman"/>
                <a:sym typeface="Times New Roman"/>
              </a:defRPr>
            </a:pPr>
            <a:r>
              <a:t>Collapsing Rule  for Find </a:t>
            </a:r>
            <a:r>
              <a:rPr b="0" u="none">
                <a:latin typeface="+mj-lt"/>
                <a:ea typeface="+mj-ea"/>
                <a:cs typeface="+mj-cs"/>
                <a:sym typeface="Calibri"/>
              </a:rPr>
              <a:t>:  </a:t>
            </a:r>
            <a:r>
              <a:rPr sz="1800" b="0" u="none"/>
              <a:t>if j is a node in the path from I to its root and P[i] ≠ root[i] , then set P[j] to the root[i].</a:t>
            </a:r>
          </a:p>
          <a:p>
            <a:pPr>
              <a:defRPr sz="2000">
                <a:latin typeface="Times New Roman"/>
                <a:ea typeface="Times New Roman"/>
                <a:cs typeface="Times New Roman"/>
                <a:sym typeface="Times New Roman"/>
              </a:defRPr>
            </a:pPr>
            <a:endParaRPr sz="1800" b="0" u="none"/>
          </a:p>
          <a:p>
            <a:pPr marL="0" indent="0">
              <a:spcBef>
                <a:spcPts val="400"/>
              </a:spcBef>
              <a:buSzTx/>
              <a:buNone/>
              <a:defRPr sz="2000">
                <a:latin typeface="Times New Roman"/>
                <a:ea typeface="Times New Roman"/>
                <a:cs typeface="Times New Roman"/>
                <a:sym typeface="Times New Roman"/>
              </a:defRPr>
            </a:pPr>
            <a:r>
              <a:t>		Algorithm CollapsingFind(i)</a:t>
            </a:r>
          </a:p>
          <a:p>
            <a:pPr marL="0" indent="0">
              <a:spcBef>
                <a:spcPts val="400"/>
              </a:spcBef>
              <a:buSzTx/>
              <a:buNone/>
              <a:defRPr sz="2000">
                <a:latin typeface="Times New Roman"/>
                <a:ea typeface="Times New Roman"/>
                <a:cs typeface="Times New Roman"/>
                <a:sym typeface="Times New Roman"/>
              </a:defRPr>
            </a:pPr>
            <a:r>
              <a:t>			{</a:t>
            </a:r>
          </a:p>
          <a:p>
            <a:pPr marL="0" indent="0">
              <a:spcBef>
                <a:spcPts val="400"/>
              </a:spcBef>
              <a:buSzTx/>
              <a:buNone/>
              <a:defRPr sz="2000">
                <a:latin typeface="Times New Roman"/>
                <a:ea typeface="Times New Roman"/>
                <a:cs typeface="Times New Roman"/>
                <a:sym typeface="Times New Roman"/>
              </a:defRPr>
            </a:pPr>
            <a:r>
              <a:t>			       r := i;</a:t>
            </a:r>
          </a:p>
          <a:p>
            <a:pPr marL="0" indent="0">
              <a:spcBef>
                <a:spcPts val="400"/>
              </a:spcBef>
              <a:buSzTx/>
              <a:buNone/>
              <a:defRPr sz="2000">
                <a:latin typeface="Times New Roman"/>
                <a:ea typeface="Times New Roman"/>
                <a:cs typeface="Times New Roman"/>
                <a:sym typeface="Times New Roman"/>
              </a:defRPr>
            </a:pPr>
            <a:r>
              <a:t>			       while( P[r] &gt; 0) do</a:t>
            </a:r>
          </a:p>
          <a:p>
            <a:pPr marL="0" indent="0">
              <a:spcBef>
                <a:spcPts val="400"/>
              </a:spcBef>
              <a:buSzTx/>
              <a:buNone/>
              <a:defRPr sz="2000">
                <a:latin typeface="Times New Roman"/>
                <a:ea typeface="Times New Roman"/>
                <a:cs typeface="Times New Roman"/>
                <a:sym typeface="Times New Roman"/>
              </a:defRPr>
            </a:pPr>
            <a:r>
              <a:t>				r := P[r];</a:t>
            </a:r>
          </a:p>
          <a:p>
            <a:pPr marL="0" indent="0">
              <a:spcBef>
                <a:spcPts val="400"/>
              </a:spcBef>
              <a:buSzTx/>
              <a:buNone/>
              <a:defRPr sz="2000">
                <a:latin typeface="Times New Roman"/>
                <a:ea typeface="Times New Roman"/>
                <a:cs typeface="Times New Roman"/>
                <a:sym typeface="Times New Roman"/>
              </a:defRPr>
            </a:pPr>
            <a:r>
              <a:t>			        while(i ≠ r) do</a:t>
            </a:r>
          </a:p>
          <a:p>
            <a:pPr marL="0" indent="0">
              <a:spcBef>
                <a:spcPts val="400"/>
              </a:spcBef>
              <a:buSzTx/>
              <a:buNone/>
              <a:defRPr sz="2000">
                <a:latin typeface="Times New Roman"/>
                <a:ea typeface="Times New Roman"/>
                <a:cs typeface="Times New Roman"/>
                <a:sym typeface="Times New Roman"/>
              </a:defRPr>
            </a:pPr>
            <a:r>
              <a:t>				{</a:t>
            </a:r>
          </a:p>
          <a:p>
            <a:pPr marL="0" indent="0">
              <a:spcBef>
                <a:spcPts val="400"/>
              </a:spcBef>
              <a:buSzTx/>
              <a:buNone/>
              <a:defRPr sz="2000">
                <a:latin typeface="Times New Roman"/>
                <a:ea typeface="Times New Roman"/>
                <a:cs typeface="Times New Roman"/>
                <a:sym typeface="Times New Roman"/>
              </a:defRPr>
            </a:pPr>
            <a:r>
              <a:t>				      s := P[i];</a:t>
            </a:r>
          </a:p>
          <a:p>
            <a:pPr marL="0" indent="0">
              <a:spcBef>
                <a:spcPts val="400"/>
              </a:spcBef>
              <a:buSzTx/>
              <a:buNone/>
              <a:defRPr sz="2000">
                <a:latin typeface="Times New Roman"/>
                <a:ea typeface="Times New Roman"/>
                <a:cs typeface="Times New Roman"/>
                <a:sym typeface="Times New Roman"/>
              </a:defRPr>
            </a:pPr>
            <a:r>
              <a:t>				       P[i] := r;</a:t>
            </a:r>
          </a:p>
          <a:p>
            <a:pPr marL="0" indent="0">
              <a:spcBef>
                <a:spcPts val="400"/>
              </a:spcBef>
              <a:buSzTx/>
              <a:buNone/>
              <a:defRPr sz="2000">
                <a:latin typeface="Times New Roman"/>
                <a:ea typeface="Times New Roman"/>
                <a:cs typeface="Times New Roman"/>
                <a:sym typeface="Times New Roman"/>
              </a:defRPr>
            </a:pPr>
            <a:r>
              <a:t>				       i := s;</a:t>
            </a:r>
          </a:p>
          <a:p>
            <a:pPr marL="0" indent="0">
              <a:spcBef>
                <a:spcPts val="400"/>
              </a:spcBef>
              <a:buSzTx/>
              <a:buNone/>
              <a:defRPr sz="2000">
                <a:latin typeface="Times New Roman"/>
                <a:ea typeface="Times New Roman"/>
                <a:cs typeface="Times New Roman"/>
                <a:sym typeface="Times New Roman"/>
              </a:defRPr>
            </a:pPr>
            <a:r>
              <a:t>				}</a:t>
            </a:r>
          </a:p>
          <a:p>
            <a:pPr marL="0" indent="0">
              <a:spcBef>
                <a:spcPts val="400"/>
              </a:spcBef>
              <a:buSzTx/>
              <a:buNone/>
              <a:defRPr sz="2000">
                <a:latin typeface="Times New Roman"/>
                <a:ea typeface="Times New Roman"/>
                <a:cs typeface="Times New Roman"/>
                <a:sym typeface="Times New Roman"/>
              </a:defRPr>
            </a:pPr>
            <a:r>
              <a:t>				return r;</a:t>
            </a:r>
          </a:p>
          <a:p>
            <a:pPr marL="0" indent="0">
              <a:spcBef>
                <a:spcPts val="400"/>
              </a:spcBef>
              <a:buSzTx/>
              <a:buNone/>
              <a:defRPr sz="2000">
                <a:latin typeface="Times New Roman"/>
                <a:ea typeface="Times New Roman"/>
                <a:cs typeface="Times New Roman"/>
                <a:sym typeface="Times New Roman"/>
              </a:defRPr>
            </a:pPr>
            <a:r>
              <a:t>			}</a:t>
            </a: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1026" name="Picture 2" descr="C:\Users\ADMIN\Desktop\IMG_20200916_10285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228600"/>
            <a:ext cx="87630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02956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itle 1"/>
          <p:cNvSpPr txBox="1">
            <a:spLocks noGrp="1"/>
          </p:cNvSpPr>
          <p:nvPr>
            <p:ph type="title"/>
          </p:nvPr>
        </p:nvSpPr>
        <p:spPr>
          <a:xfrm>
            <a:off x="457200" y="44623"/>
            <a:ext cx="8229600" cy="504058"/>
          </a:xfrm>
          <a:prstGeom prst="rect">
            <a:avLst/>
          </a:prstGeom>
        </p:spPr>
        <p:txBody>
          <a:bodyPr>
            <a:normAutofit fontScale="90000"/>
          </a:bodyPr>
          <a:lstStyle>
            <a:lvl1pPr defTabSz="850391">
              <a:defRPr sz="2976">
                <a:latin typeface="Times New Roman"/>
                <a:ea typeface="Times New Roman"/>
                <a:cs typeface="Times New Roman"/>
                <a:sym typeface="Times New Roman"/>
              </a:defRPr>
            </a:lvl1pPr>
          </a:lstStyle>
          <a:p>
            <a:r>
              <a:t>SPANNING TREES</a:t>
            </a:r>
          </a:p>
        </p:txBody>
      </p:sp>
      <p:sp>
        <p:nvSpPr>
          <p:cNvPr id="205" name="Content Placeholder 2"/>
          <p:cNvSpPr txBox="1">
            <a:spLocks noGrp="1"/>
          </p:cNvSpPr>
          <p:nvPr>
            <p:ph type="body" idx="1"/>
          </p:nvPr>
        </p:nvSpPr>
        <p:spPr>
          <a:xfrm>
            <a:off x="107503" y="692695"/>
            <a:ext cx="8928994" cy="6048674"/>
          </a:xfrm>
          <a:prstGeom prst="rect">
            <a:avLst/>
          </a:prstGeom>
        </p:spPr>
        <p:txBody>
          <a:bodyPr/>
          <a:lstStyle/>
          <a:p>
            <a:pPr>
              <a:defRPr sz="2000" b="1" u="sng">
                <a:latin typeface="Times New Roman"/>
                <a:ea typeface="Times New Roman"/>
                <a:cs typeface="Times New Roman"/>
                <a:sym typeface="Times New Roman"/>
              </a:defRPr>
            </a:pPr>
            <a:r>
              <a:t>Definition </a:t>
            </a:r>
            <a:r>
              <a:rPr sz="3200" b="0" u="none">
                <a:latin typeface="+mj-lt"/>
                <a:ea typeface="+mj-ea"/>
                <a:cs typeface="+mj-cs"/>
                <a:sym typeface="Calibri"/>
              </a:rPr>
              <a:t>:  </a:t>
            </a:r>
            <a:r>
              <a:rPr sz="1800" b="0" u="none"/>
              <a:t>Let G=(V, E) be an undirected connected graph. A sub-graph t=(V,E’) of G is a spanning tree of G if t is a tree.</a:t>
            </a:r>
          </a:p>
          <a:p>
            <a:pPr>
              <a:spcBef>
                <a:spcPts val="400"/>
              </a:spcBef>
              <a:defRPr sz="1800">
                <a:latin typeface="Times New Roman"/>
                <a:ea typeface="Times New Roman"/>
                <a:cs typeface="Times New Roman"/>
                <a:sym typeface="Times New Roman"/>
              </a:defRPr>
            </a:pPr>
            <a:r>
              <a:t>A spanning tree is a subset of Graph G, which has all the vertices covered with minimum possible number of edges. Hence, a spanning tree does not have cycles and it cannot be disconnected.</a:t>
            </a:r>
          </a:p>
          <a:p>
            <a:pPr>
              <a:spcBef>
                <a:spcPts val="400"/>
              </a:spcBef>
              <a:defRPr sz="1800">
                <a:latin typeface="Times New Roman"/>
                <a:ea typeface="Times New Roman"/>
                <a:cs typeface="Times New Roman"/>
                <a:sym typeface="Times New Roman"/>
              </a:defRPr>
            </a:pPr>
            <a:r>
              <a:t>we can draw a conclusion that every connected and undirected Graph G has at least one spanning tree. A disconnected graph does not have any spanning tree, as it cannot be spanned to all its vertices.</a:t>
            </a:r>
          </a:p>
          <a:p>
            <a:pPr>
              <a:spcBef>
                <a:spcPts val="400"/>
              </a:spcBef>
              <a:defRPr sz="1800">
                <a:latin typeface="Times New Roman"/>
                <a:ea typeface="Times New Roman"/>
                <a:cs typeface="Times New Roman"/>
                <a:sym typeface="Times New Roman"/>
              </a:defRPr>
            </a:pPr>
            <a:r>
              <a:t>A complete undirected graph can have maximum </a:t>
            </a:r>
            <a:r>
              <a:rPr b="1"/>
              <a:t>n</a:t>
            </a:r>
            <a:r>
              <a:rPr b="1" baseline="30000"/>
              <a:t>n-2</a:t>
            </a:r>
            <a:r>
              <a:t> number of spanning trees, where </a:t>
            </a:r>
            <a:r>
              <a:rPr b="1"/>
              <a:t>n</a:t>
            </a:r>
            <a:r>
              <a:t> is the number of nodes.</a:t>
            </a:r>
          </a:p>
        </p:txBody>
      </p:sp>
      <p:pic>
        <p:nvPicPr>
          <p:cNvPr id="206" name="Picture 2" descr="Picture 2"/>
          <p:cNvPicPr>
            <a:picLocks noChangeAspect="1"/>
          </p:cNvPicPr>
          <p:nvPr/>
        </p:nvPicPr>
        <p:blipFill>
          <a:blip r:embed="rId2">
            <a:extLst/>
          </a:blip>
          <a:stretch>
            <a:fillRect/>
          </a:stretch>
        </p:blipFill>
        <p:spPr>
          <a:xfrm>
            <a:off x="1259632" y="3861048"/>
            <a:ext cx="6984777" cy="2736304"/>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itle 1"/>
          <p:cNvSpPr txBox="1">
            <a:spLocks noGrp="1"/>
          </p:cNvSpPr>
          <p:nvPr>
            <p:ph type="title"/>
          </p:nvPr>
        </p:nvSpPr>
        <p:spPr>
          <a:xfrm>
            <a:off x="457200" y="44623"/>
            <a:ext cx="8229600" cy="576066"/>
          </a:xfrm>
          <a:prstGeom prst="rect">
            <a:avLst/>
          </a:prstGeom>
        </p:spPr>
        <p:txBody>
          <a:bodyPr>
            <a:normAutofit fontScale="90000"/>
          </a:bodyPr>
          <a:lstStyle>
            <a:lvl1pPr>
              <a:defRPr sz="3200">
                <a:latin typeface="Times New Roman"/>
                <a:ea typeface="Times New Roman"/>
                <a:cs typeface="Times New Roman"/>
                <a:sym typeface="Times New Roman"/>
              </a:defRPr>
            </a:lvl1pPr>
          </a:lstStyle>
          <a:p>
            <a:r>
              <a:t>CONNECTED COMPONENTS</a:t>
            </a:r>
          </a:p>
        </p:txBody>
      </p:sp>
      <p:sp>
        <p:nvSpPr>
          <p:cNvPr id="209" name="Content Placeholder 2"/>
          <p:cNvSpPr txBox="1">
            <a:spLocks noGrp="1"/>
          </p:cNvSpPr>
          <p:nvPr>
            <p:ph type="body" idx="1"/>
          </p:nvPr>
        </p:nvSpPr>
        <p:spPr>
          <a:xfrm>
            <a:off x="107503" y="692695"/>
            <a:ext cx="8856986" cy="5976666"/>
          </a:xfrm>
          <a:prstGeom prst="rect">
            <a:avLst/>
          </a:prstGeom>
        </p:spPr>
        <p:txBody>
          <a:bodyPr/>
          <a:lstStyle/>
          <a:p>
            <a:pPr>
              <a:defRPr sz="2000" b="1" u="sng">
                <a:latin typeface="Times New Roman"/>
                <a:ea typeface="Times New Roman"/>
                <a:cs typeface="Times New Roman"/>
                <a:sym typeface="Times New Roman"/>
              </a:defRPr>
            </a:pPr>
            <a:r>
              <a:t>Definition</a:t>
            </a:r>
            <a:r>
              <a:rPr sz="3200" b="0" u="none">
                <a:latin typeface="+mj-lt"/>
                <a:ea typeface="+mj-ea"/>
                <a:cs typeface="+mj-cs"/>
                <a:sym typeface="Calibri"/>
              </a:rPr>
              <a:t> : </a:t>
            </a:r>
            <a:r>
              <a:rPr sz="1800" b="0" u="none"/>
              <a:t>A </a:t>
            </a:r>
            <a:r>
              <a:rPr sz="1800" u="none"/>
              <a:t>connected component</a:t>
            </a:r>
            <a:r>
              <a:rPr sz="1800" b="0" u="none"/>
              <a:t> of an undirected graph is a maximal set of nodes such that each pair of nodes is connected by a path. </a:t>
            </a:r>
            <a:endParaRPr sz="1800"/>
          </a:p>
          <a:p>
            <a:pPr>
              <a:spcBef>
                <a:spcPts val="400"/>
              </a:spcBef>
              <a:defRPr sz="1800">
                <a:latin typeface="Times New Roman"/>
                <a:ea typeface="Times New Roman"/>
                <a:cs typeface="Times New Roman"/>
                <a:sym typeface="Times New Roman"/>
              </a:defRPr>
            </a:pPr>
            <a:r>
              <a:t>Connected components form a </a:t>
            </a:r>
            <a:r>
              <a:rPr b="1"/>
              <a:t>partition</a:t>
            </a:r>
            <a:r>
              <a:t> of the set of graph vertices, meaning that connected components are non-empty, they are pairwise disjoints, and the union of connected components forms the set of all vertices.</a:t>
            </a:r>
          </a:p>
          <a:p>
            <a:pPr>
              <a:spcBef>
                <a:spcPts val="400"/>
              </a:spcBef>
              <a:defRPr sz="1800">
                <a:latin typeface="Times New Roman"/>
                <a:ea typeface="Times New Roman"/>
                <a:cs typeface="Times New Roman"/>
                <a:sym typeface="Times New Roman"/>
              </a:defRPr>
            </a:pPr>
            <a:r>
              <a:t> Equivalently, we can say that the relation that associates two nodes if and only if they belong to the same connected component is an </a:t>
            </a:r>
            <a:r>
              <a:rPr b="1"/>
              <a:t>equivalence relation</a:t>
            </a:r>
            <a:r>
              <a:t>, that is it is reflexive, symmetric, and transitive.</a:t>
            </a:r>
          </a:p>
        </p:txBody>
      </p:sp>
      <p:pic>
        <p:nvPicPr>
          <p:cNvPr id="210" name="Picture 3" descr="Picture 3"/>
          <p:cNvPicPr>
            <a:picLocks noChangeAspect="1"/>
          </p:cNvPicPr>
          <p:nvPr/>
        </p:nvPicPr>
        <p:blipFill>
          <a:blip r:embed="rId2">
            <a:extLst/>
          </a:blip>
          <a:stretch>
            <a:fillRect/>
          </a:stretch>
        </p:blipFill>
        <p:spPr>
          <a:xfrm>
            <a:off x="1835696" y="3789040"/>
            <a:ext cx="5760640" cy="237626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itle 1"/>
          <p:cNvSpPr txBox="1">
            <a:spLocks noGrp="1"/>
          </p:cNvSpPr>
          <p:nvPr>
            <p:ph type="title"/>
          </p:nvPr>
        </p:nvSpPr>
        <p:spPr>
          <a:xfrm>
            <a:off x="457200" y="44623"/>
            <a:ext cx="8229600" cy="648074"/>
          </a:xfrm>
          <a:prstGeom prst="rect">
            <a:avLst/>
          </a:prstGeom>
        </p:spPr>
        <p:txBody>
          <a:bodyPr/>
          <a:lstStyle>
            <a:lvl1pPr>
              <a:defRPr sz="3200">
                <a:latin typeface="Times New Roman"/>
                <a:ea typeface="Times New Roman"/>
                <a:cs typeface="Times New Roman"/>
                <a:sym typeface="Times New Roman"/>
              </a:defRPr>
            </a:lvl1pPr>
          </a:lstStyle>
          <a:p>
            <a:r>
              <a:t>CONNECTED COMPONENTS</a:t>
            </a:r>
          </a:p>
        </p:txBody>
      </p:sp>
      <p:sp>
        <p:nvSpPr>
          <p:cNvPr id="213" name="Content Placeholder 2"/>
          <p:cNvSpPr txBox="1">
            <a:spLocks noGrp="1"/>
          </p:cNvSpPr>
          <p:nvPr>
            <p:ph type="body" idx="1"/>
          </p:nvPr>
        </p:nvSpPr>
        <p:spPr>
          <a:xfrm>
            <a:off x="179511" y="836711"/>
            <a:ext cx="8784978" cy="5904658"/>
          </a:xfrm>
          <a:prstGeom prst="rect">
            <a:avLst/>
          </a:prstGeom>
        </p:spPr>
        <p:txBody>
          <a:bodyPr/>
          <a:lstStyle/>
          <a:p>
            <a:pPr>
              <a:spcBef>
                <a:spcPts val="400"/>
              </a:spcBef>
              <a:defRPr sz="2000" b="1" u="sng">
                <a:latin typeface="Times New Roman"/>
                <a:ea typeface="Times New Roman"/>
                <a:cs typeface="Times New Roman"/>
                <a:sym typeface="Times New Roman"/>
              </a:defRPr>
            </a:pPr>
            <a:r>
              <a:t>Strongly Connected Components </a:t>
            </a:r>
            <a:r>
              <a:rPr b="0" u="none"/>
              <a:t> :  </a:t>
            </a:r>
            <a:r>
              <a:rPr sz="1800" u="none"/>
              <a:t>Strong Connectivity</a:t>
            </a:r>
            <a:r>
              <a:rPr sz="1800" b="0" u="none"/>
              <a:t> applies only to directed graphs. A directed graph is strongly connected if there is a </a:t>
            </a:r>
            <a:r>
              <a:rPr sz="1800" u="none"/>
              <a:t>directed path</a:t>
            </a:r>
            <a:r>
              <a:rPr sz="1800" b="0" u="none"/>
              <a:t> from any vertex to every other vertex. This is same as connectivity in an undirected graph, the only difference being strong connectivity applies to directed graphs and there should be directed paths instead of just paths. Similar to connected components, a directed graph can be broken down into </a:t>
            </a:r>
            <a:r>
              <a:rPr sz="1800" u="none"/>
              <a:t>Strongly Connected Components</a:t>
            </a:r>
            <a:r>
              <a:rPr sz="1800" b="0" u="none"/>
              <a:t>.</a:t>
            </a:r>
          </a:p>
        </p:txBody>
      </p:sp>
      <p:pic>
        <p:nvPicPr>
          <p:cNvPr id="214" name="Picture 2" descr="Picture 2"/>
          <p:cNvPicPr>
            <a:picLocks noChangeAspect="1"/>
          </p:cNvPicPr>
          <p:nvPr/>
        </p:nvPicPr>
        <p:blipFill>
          <a:blip r:embed="rId2">
            <a:extLst/>
          </a:blip>
          <a:stretch>
            <a:fillRect/>
          </a:stretch>
        </p:blipFill>
        <p:spPr>
          <a:xfrm>
            <a:off x="2436280" y="2924943"/>
            <a:ext cx="5040562" cy="2088233"/>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ontent Placeholder 2"/>
          <p:cNvSpPr txBox="1">
            <a:spLocks noGrp="1"/>
          </p:cNvSpPr>
          <p:nvPr>
            <p:ph type="body" sz="quarter" idx="1"/>
          </p:nvPr>
        </p:nvSpPr>
        <p:spPr>
          <a:xfrm>
            <a:off x="611560" y="3068959"/>
            <a:ext cx="8229601" cy="936105"/>
          </a:xfrm>
          <a:prstGeom prst="rect">
            <a:avLst/>
          </a:prstGeom>
        </p:spPr>
        <p:txBody>
          <a:bodyPr/>
          <a:lstStyle>
            <a:lvl1pPr marL="0" indent="0" algn="ctr">
              <a:spcBef>
                <a:spcPts val="1100"/>
              </a:spcBef>
              <a:buSzTx/>
              <a:buNone/>
              <a:defRPr sz="4800" i="1">
                <a:latin typeface="Times New Roman"/>
                <a:ea typeface="Times New Roman"/>
                <a:cs typeface="Times New Roman"/>
                <a:sym typeface="Times New Roman"/>
              </a:defRPr>
            </a:lvl1pPr>
          </a:lstStyle>
          <a:p>
            <a:r>
              <a:t>DISJOINT SETS</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itle 1"/>
          <p:cNvSpPr txBox="1">
            <a:spLocks noGrp="1"/>
          </p:cNvSpPr>
          <p:nvPr>
            <p:ph type="title"/>
          </p:nvPr>
        </p:nvSpPr>
        <p:spPr>
          <a:xfrm>
            <a:off x="457200" y="116631"/>
            <a:ext cx="8229600" cy="634084"/>
          </a:xfrm>
          <a:prstGeom prst="rect">
            <a:avLst/>
          </a:prstGeom>
        </p:spPr>
        <p:txBody>
          <a:bodyPr/>
          <a:lstStyle>
            <a:lvl1pPr>
              <a:defRPr sz="3200">
                <a:latin typeface="Times New Roman"/>
                <a:ea typeface="Times New Roman"/>
                <a:cs typeface="Times New Roman"/>
                <a:sym typeface="Times New Roman"/>
              </a:defRPr>
            </a:lvl1pPr>
          </a:lstStyle>
          <a:p>
            <a:r>
              <a:t>Bi- CONNECTED COMPONENT</a:t>
            </a:r>
          </a:p>
        </p:txBody>
      </p:sp>
      <p:sp>
        <p:nvSpPr>
          <p:cNvPr id="217" name="Content Placeholder 2"/>
          <p:cNvSpPr txBox="1">
            <a:spLocks noGrp="1"/>
          </p:cNvSpPr>
          <p:nvPr>
            <p:ph type="body" idx="1"/>
          </p:nvPr>
        </p:nvSpPr>
        <p:spPr>
          <a:xfrm>
            <a:off x="179511" y="836711"/>
            <a:ext cx="8856986" cy="5904658"/>
          </a:xfrm>
          <a:prstGeom prst="rect">
            <a:avLst/>
          </a:prstGeom>
        </p:spPr>
        <p:txBody>
          <a:bodyPr/>
          <a:lstStyle/>
          <a:p>
            <a:pPr>
              <a:defRPr sz="2000" u="sng">
                <a:latin typeface="Times New Roman"/>
                <a:ea typeface="Times New Roman"/>
                <a:cs typeface="Times New Roman"/>
                <a:sym typeface="Times New Roman"/>
              </a:defRPr>
            </a:pPr>
            <a:r>
              <a:t>Definition</a:t>
            </a:r>
            <a:r>
              <a:rPr sz="3200" u="none"/>
              <a:t> </a:t>
            </a:r>
            <a:r>
              <a:rPr sz="3200" u="none">
                <a:latin typeface="+mj-lt"/>
                <a:ea typeface="+mj-ea"/>
                <a:cs typeface="+mj-cs"/>
                <a:sym typeface="Calibri"/>
              </a:rPr>
              <a:t>: </a:t>
            </a:r>
            <a:r>
              <a:rPr sz="1800" u="none"/>
              <a:t>A </a:t>
            </a:r>
            <a:r>
              <a:rPr sz="1800" b="1" i="1" u="none"/>
              <a:t>biconnected component</a:t>
            </a:r>
            <a:r>
              <a:rPr sz="1800" u="none"/>
              <a:t> of a graph  is a connected subgraph that cannot be broken into disconnected pieces by deleting any single node (and its incident links). An </a:t>
            </a:r>
            <a:r>
              <a:rPr sz="1800" i="1" u="none"/>
              <a:t>articulation point</a:t>
            </a:r>
            <a:r>
              <a:rPr sz="1800" u="none"/>
              <a:t> is a node of a graph whose removal would cause an increase in the number of connected components. Articulation points can be important when you analyse any graph that represents a communications network.</a:t>
            </a:r>
          </a:p>
          <a:p>
            <a:pPr>
              <a:spcBef>
                <a:spcPts val="400"/>
              </a:spcBef>
              <a:defRPr sz="1800">
                <a:latin typeface="Times New Roman"/>
                <a:ea typeface="Times New Roman"/>
                <a:cs typeface="Times New Roman"/>
                <a:sym typeface="Times New Roman"/>
              </a:defRPr>
            </a:pPr>
            <a:r>
              <a:t>A </a:t>
            </a:r>
            <a:r>
              <a:rPr b="1"/>
              <a:t>bi-connected component</a:t>
            </a:r>
            <a:r>
              <a:t> (sometimes known as a </a:t>
            </a:r>
            <a:r>
              <a:rPr b="1"/>
              <a:t>2-connected component</a:t>
            </a:r>
            <a:r>
              <a:t>) is a maximal bi-connected sub-graph. Any connected graph decomposes into a tree of bi-connected components called the </a:t>
            </a:r>
            <a:r>
              <a:rPr b="1"/>
              <a:t>block-cut tree</a:t>
            </a:r>
            <a:r>
              <a:t> of the graph. The blocks are attached to each other at shared vertices called </a:t>
            </a:r>
            <a:r>
              <a:rPr b="1"/>
              <a:t>cut vertices</a:t>
            </a:r>
            <a:r>
              <a:t> or </a:t>
            </a:r>
            <a:r>
              <a:rPr b="1"/>
              <a:t>articulation points</a:t>
            </a:r>
            <a:r>
              <a:t>. Specifically, a </a:t>
            </a:r>
            <a:r>
              <a:rPr b="1"/>
              <a:t>cut vertex</a:t>
            </a:r>
            <a:r>
              <a:t> is any vertex whose removal increases the number of connected components.</a:t>
            </a:r>
          </a:p>
          <a:p>
            <a:pPr>
              <a:spcBef>
                <a:spcPts val="400"/>
              </a:spcBef>
              <a:defRPr sz="1800">
                <a:latin typeface="Times New Roman"/>
                <a:ea typeface="Times New Roman"/>
                <a:cs typeface="Times New Roman"/>
                <a:sym typeface="Times New Roman"/>
              </a:defRPr>
            </a:pPr>
            <a:r>
              <a:t>A graph is said to be Biconnected if:</a:t>
            </a:r>
          </a:p>
          <a:p>
            <a:pPr marL="0" indent="0">
              <a:spcBef>
                <a:spcPts val="400"/>
              </a:spcBef>
              <a:buSzTx/>
              <a:buNone/>
              <a:defRPr sz="1800">
                <a:latin typeface="Times New Roman"/>
                <a:ea typeface="Times New Roman"/>
                <a:cs typeface="Times New Roman"/>
                <a:sym typeface="Times New Roman"/>
              </a:defRPr>
            </a:pPr>
            <a:r>
              <a:t>	-It is connected, i.e. it is possible to reach every vertex from every other vertex, by   a simple path.</a:t>
            </a:r>
          </a:p>
          <a:p>
            <a:pPr marL="0" indent="0">
              <a:spcBef>
                <a:spcPts val="400"/>
              </a:spcBef>
              <a:buSzTx/>
              <a:buNone/>
              <a:defRPr sz="1800">
                <a:latin typeface="Times New Roman"/>
                <a:ea typeface="Times New Roman"/>
                <a:cs typeface="Times New Roman"/>
                <a:sym typeface="Times New Roman"/>
              </a:defRPr>
            </a:pPr>
            <a:r>
              <a:t>	-Even after removing any vertex the graph remains connected.</a:t>
            </a:r>
          </a:p>
          <a:p>
            <a:pPr>
              <a:spcBef>
                <a:spcPts val="400"/>
              </a:spcBef>
              <a:defRPr sz="1800">
                <a:latin typeface="Times New Roman"/>
                <a:ea typeface="Times New Roman"/>
                <a:cs typeface="Times New Roman"/>
                <a:sym typeface="Times New Roman"/>
              </a:defRPr>
            </a:pPr>
            <a:r>
              <a:t>A bi-connected graph is a connected and “Nonseperable” graph.</a:t>
            </a: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52400"/>
            <a:ext cx="8839200" cy="6477000"/>
          </a:xfrm>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8839200"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43703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8839200" cy="6477000"/>
          </a:xfrm>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
            <a:ext cx="8915400"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21831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52400"/>
            <a:ext cx="8839200" cy="6477000"/>
          </a:xfrm>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52400"/>
            <a:ext cx="89154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452919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EXAMPLE:"/>
          <p:cNvSpPr txBox="1">
            <a:spLocks noGrp="1"/>
          </p:cNvSpPr>
          <p:nvPr>
            <p:ph type="body" sz="half" idx="1"/>
          </p:nvPr>
        </p:nvSpPr>
        <p:spPr>
          <a:xfrm>
            <a:off x="457200" y="619174"/>
            <a:ext cx="4038600" cy="5506989"/>
          </a:xfrm>
          <a:prstGeom prst="rect">
            <a:avLst/>
          </a:prstGeom>
        </p:spPr>
        <p:txBody>
          <a:bodyPr/>
          <a:lstStyle>
            <a:lvl1pPr marL="0" indent="0">
              <a:buSzTx/>
              <a:buFontTx/>
              <a:buNone/>
              <a:defRPr>
                <a:latin typeface="Times"/>
                <a:ea typeface="Times"/>
                <a:cs typeface="Times"/>
                <a:sym typeface="Times"/>
              </a:defRPr>
            </a:lvl1pPr>
          </a:lstStyle>
          <a:p>
            <a:r>
              <a:t>EXAMPLE:</a:t>
            </a:r>
          </a:p>
        </p:txBody>
      </p:sp>
      <p:pic>
        <p:nvPicPr>
          <p:cNvPr id="220" name="Untitled.png" descr="Untitled.png"/>
          <p:cNvPicPr>
            <a:picLocks noChangeAspect="1"/>
          </p:cNvPicPr>
          <p:nvPr/>
        </p:nvPicPr>
        <p:blipFill>
          <a:blip r:embed="rId2">
            <a:extLst/>
          </a:blip>
          <a:stretch>
            <a:fillRect/>
          </a:stretch>
        </p:blipFill>
        <p:spPr>
          <a:xfrm>
            <a:off x="-16448" y="1741716"/>
            <a:ext cx="7744583" cy="287109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ontent Placeholder 2"/>
          <p:cNvSpPr txBox="1">
            <a:spLocks noGrp="1"/>
          </p:cNvSpPr>
          <p:nvPr>
            <p:ph type="body" sz="quarter" idx="1"/>
          </p:nvPr>
        </p:nvSpPr>
        <p:spPr>
          <a:xfrm>
            <a:off x="683568" y="3140967"/>
            <a:ext cx="8229601" cy="676673"/>
          </a:xfrm>
          <a:prstGeom prst="rect">
            <a:avLst/>
          </a:prstGeom>
        </p:spPr>
        <p:txBody>
          <a:bodyPr>
            <a:normAutofit lnSpcReduction="10000"/>
          </a:bodyPr>
          <a:lstStyle>
            <a:lvl1pPr marL="0" indent="0" algn="ctr" defTabSz="795527">
              <a:spcBef>
                <a:spcPts val="1000"/>
              </a:spcBef>
              <a:buSzTx/>
              <a:buNone/>
              <a:defRPr sz="4176">
                <a:latin typeface="Times New Roman"/>
                <a:ea typeface="Times New Roman"/>
                <a:cs typeface="Times New Roman"/>
                <a:sym typeface="Times New Roman"/>
              </a:defRPr>
            </a:lvl1pPr>
          </a:lstStyle>
          <a:p>
            <a:r>
              <a:t>DIVIDE AND CONQUER</a:t>
            </a: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itle 1"/>
          <p:cNvSpPr txBox="1">
            <a:spLocks noGrp="1"/>
          </p:cNvSpPr>
          <p:nvPr>
            <p:ph type="title"/>
          </p:nvPr>
        </p:nvSpPr>
        <p:spPr>
          <a:xfrm>
            <a:off x="457200" y="44623"/>
            <a:ext cx="8229600" cy="490068"/>
          </a:xfrm>
          <a:prstGeom prst="rect">
            <a:avLst/>
          </a:prstGeom>
        </p:spPr>
        <p:txBody>
          <a:bodyPr>
            <a:normAutofit fontScale="90000"/>
          </a:bodyPr>
          <a:lstStyle>
            <a:lvl1pPr defTabSz="841247">
              <a:defRPr sz="2944">
                <a:latin typeface="Times New Roman"/>
                <a:ea typeface="Times New Roman"/>
                <a:cs typeface="Times New Roman"/>
                <a:sym typeface="Times New Roman"/>
              </a:defRPr>
            </a:lvl1pPr>
          </a:lstStyle>
          <a:p>
            <a:r>
              <a:t>GENERAL METHOD</a:t>
            </a:r>
          </a:p>
        </p:txBody>
      </p:sp>
      <p:sp>
        <p:nvSpPr>
          <p:cNvPr id="225" name="Content Placeholder 2"/>
          <p:cNvSpPr txBox="1">
            <a:spLocks noGrp="1"/>
          </p:cNvSpPr>
          <p:nvPr>
            <p:ph type="body" idx="1"/>
          </p:nvPr>
        </p:nvSpPr>
        <p:spPr>
          <a:xfrm>
            <a:off x="179511" y="764703"/>
            <a:ext cx="8856986" cy="5976666"/>
          </a:xfrm>
          <a:prstGeom prst="rect">
            <a:avLst/>
          </a:prstGeom>
        </p:spPr>
        <p:txBody>
          <a:bodyPr/>
          <a:lstStyle/>
          <a:p>
            <a:pPr>
              <a:spcBef>
                <a:spcPts val="400"/>
              </a:spcBef>
              <a:defRPr sz="1800">
                <a:latin typeface="Times New Roman"/>
                <a:ea typeface="Times New Roman"/>
                <a:cs typeface="Times New Roman"/>
                <a:sym typeface="Times New Roman"/>
              </a:defRPr>
            </a:pPr>
            <a:r>
              <a:rPr dirty="0"/>
              <a:t>Given a function to compute on n-inputs the Divide-and-Conquer(DAC) strategy suggests splitting the input into k distinct subsets, 1 &lt; k ≤  n, yielding k sub-problems. These </a:t>
            </a:r>
          </a:p>
          <a:p>
            <a:pPr marL="0" indent="0">
              <a:spcBef>
                <a:spcPts val="400"/>
              </a:spcBef>
              <a:buSzTx/>
              <a:buNone/>
              <a:defRPr sz="1800">
                <a:latin typeface="Times New Roman"/>
                <a:ea typeface="Times New Roman"/>
                <a:cs typeface="Times New Roman"/>
                <a:sym typeface="Times New Roman"/>
              </a:defRPr>
            </a:pPr>
            <a:r>
              <a:rPr dirty="0"/>
              <a:t>      sub-problems must be solved, and then the method must be found to combine solutions                          into a solution of a whole problem. </a:t>
            </a:r>
          </a:p>
          <a:p>
            <a:pPr>
              <a:spcBef>
                <a:spcPts val="400"/>
              </a:spcBef>
              <a:defRPr sz="1800">
                <a:latin typeface="Times New Roman"/>
                <a:ea typeface="Times New Roman"/>
                <a:cs typeface="Times New Roman"/>
                <a:sym typeface="Times New Roman"/>
              </a:defRPr>
            </a:pPr>
            <a:r>
              <a:rPr dirty="0"/>
              <a:t>The below algorithm is a general method of Divide-and-Conquer.   </a:t>
            </a:r>
          </a:p>
          <a:p>
            <a:pPr marL="0" indent="0">
              <a:buSzTx/>
              <a:buNone/>
              <a:defRPr sz="1800">
                <a:latin typeface="Times New Roman"/>
                <a:ea typeface="Times New Roman"/>
                <a:cs typeface="Times New Roman"/>
                <a:sym typeface="Times New Roman"/>
              </a:defRPr>
            </a:pPr>
            <a:endParaRPr dirty="0"/>
          </a:p>
          <a:p>
            <a:pPr marL="0" indent="0">
              <a:spcBef>
                <a:spcPts val="400"/>
              </a:spcBef>
              <a:buSzTx/>
              <a:buNone/>
              <a:defRPr sz="1800">
                <a:latin typeface="Times New Roman"/>
                <a:ea typeface="Times New Roman"/>
                <a:cs typeface="Times New Roman"/>
                <a:sym typeface="Times New Roman"/>
              </a:defRPr>
            </a:pPr>
            <a:r>
              <a:rPr dirty="0"/>
              <a:t>		Algorithm </a:t>
            </a:r>
            <a:r>
              <a:rPr lang="en-US" dirty="0" err="1" smtClean="0"/>
              <a:t>D</a:t>
            </a:r>
            <a:r>
              <a:rPr dirty="0" err="1" smtClean="0"/>
              <a:t>andC</a:t>
            </a:r>
            <a:r>
              <a:rPr dirty="0" smtClean="0"/>
              <a:t>(P</a:t>
            </a:r>
            <a:r>
              <a:rPr dirty="0"/>
              <a:t>)</a:t>
            </a:r>
          </a:p>
          <a:p>
            <a:pPr marL="0" indent="0">
              <a:spcBef>
                <a:spcPts val="400"/>
              </a:spcBef>
              <a:buSzTx/>
              <a:buNone/>
              <a:defRPr sz="1800">
                <a:latin typeface="Times New Roman"/>
                <a:ea typeface="Times New Roman"/>
                <a:cs typeface="Times New Roman"/>
                <a:sym typeface="Times New Roman"/>
              </a:defRPr>
            </a:pPr>
            <a:r>
              <a:rPr dirty="0"/>
              <a:t>			{</a:t>
            </a:r>
          </a:p>
          <a:p>
            <a:pPr marL="0" indent="0">
              <a:spcBef>
                <a:spcPts val="400"/>
              </a:spcBef>
              <a:buSzTx/>
              <a:buNone/>
              <a:defRPr sz="1800">
                <a:latin typeface="Times New Roman"/>
                <a:ea typeface="Times New Roman"/>
                <a:cs typeface="Times New Roman"/>
                <a:sym typeface="Times New Roman"/>
              </a:defRPr>
            </a:pPr>
            <a:r>
              <a:rPr dirty="0"/>
              <a:t>			       if Small(P) then return S(P)</a:t>
            </a:r>
          </a:p>
          <a:p>
            <a:pPr marL="0" indent="0">
              <a:spcBef>
                <a:spcPts val="400"/>
              </a:spcBef>
              <a:buSzTx/>
              <a:buNone/>
              <a:defRPr sz="1800">
                <a:latin typeface="Times New Roman"/>
                <a:ea typeface="Times New Roman"/>
                <a:cs typeface="Times New Roman"/>
                <a:sym typeface="Times New Roman"/>
              </a:defRPr>
            </a:pPr>
            <a:r>
              <a:rPr dirty="0"/>
              <a:t>			       else</a:t>
            </a:r>
          </a:p>
          <a:p>
            <a:pPr marL="0" indent="0">
              <a:spcBef>
                <a:spcPts val="400"/>
              </a:spcBef>
              <a:buSzTx/>
              <a:buNone/>
              <a:defRPr sz="1800">
                <a:latin typeface="Times New Roman"/>
                <a:ea typeface="Times New Roman"/>
                <a:cs typeface="Times New Roman"/>
                <a:sym typeface="Times New Roman"/>
              </a:defRPr>
            </a:pPr>
            <a:r>
              <a:rPr dirty="0"/>
              <a:t>			            {</a:t>
            </a:r>
          </a:p>
          <a:p>
            <a:pPr marL="0" indent="0">
              <a:spcBef>
                <a:spcPts val="400"/>
              </a:spcBef>
              <a:buSzTx/>
              <a:buNone/>
              <a:defRPr sz="1800">
                <a:latin typeface="Times New Roman"/>
                <a:ea typeface="Times New Roman"/>
                <a:cs typeface="Times New Roman"/>
                <a:sym typeface="Times New Roman"/>
              </a:defRPr>
            </a:pPr>
            <a:r>
              <a:rPr dirty="0"/>
              <a:t>				divide P into smaller instances P1, P2….</a:t>
            </a:r>
            <a:r>
              <a:rPr dirty="0" err="1"/>
              <a:t>Pk</a:t>
            </a:r>
            <a:r>
              <a:rPr dirty="0"/>
              <a:t>, K&gt;1;</a:t>
            </a:r>
          </a:p>
          <a:p>
            <a:pPr marL="0" indent="0">
              <a:spcBef>
                <a:spcPts val="400"/>
              </a:spcBef>
              <a:buSzTx/>
              <a:buNone/>
              <a:defRPr sz="1800">
                <a:latin typeface="Times New Roman"/>
                <a:ea typeface="Times New Roman"/>
                <a:cs typeface="Times New Roman"/>
                <a:sym typeface="Times New Roman"/>
              </a:defRPr>
            </a:pPr>
            <a:r>
              <a:rPr dirty="0"/>
              <a:t>				apply </a:t>
            </a:r>
            <a:r>
              <a:rPr dirty="0" err="1"/>
              <a:t>DandC</a:t>
            </a:r>
            <a:r>
              <a:rPr dirty="0"/>
              <a:t> to each of these sub-problems;</a:t>
            </a:r>
          </a:p>
          <a:p>
            <a:pPr marL="0" indent="0">
              <a:spcBef>
                <a:spcPts val="400"/>
              </a:spcBef>
              <a:buSzTx/>
              <a:buNone/>
              <a:defRPr sz="1800">
                <a:latin typeface="Times New Roman"/>
                <a:ea typeface="Times New Roman"/>
                <a:cs typeface="Times New Roman"/>
                <a:sym typeface="Times New Roman"/>
              </a:defRPr>
            </a:pPr>
            <a:r>
              <a:rPr dirty="0"/>
              <a:t>			return Combine(</a:t>
            </a:r>
            <a:r>
              <a:rPr dirty="0" err="1"/>
              <a:t>Dandc</a:t>
            </a:r>
            <a:r>
              <a:rPr dirty="0"/>
              <a:t>(P1), </a:t>
            </a:r>
            <a:r>
              <a:rPr dirty="0" err="1"/>
              <a:t>DandC</a:t>
            </a:r>
            <a:r>
              <a:rPr dirty="0"/>
              <a:t>(P2)…..</a:t>
            </a:r>
            <a:r>
              <a:rPr dirty="0" err="1"/>
              <a:t>DandC</a:t>
            </a:r>
            <a:r>
              <a:rPr dirty="0"/>
              <a:t>(</a:t>
            </a:r>
            <a:r>
              <a:rPr dirty="0" err="1"/>
              <a:t>Pk</a:t>
            </a:r>
            <a:r>
              <a:rPr dirty="0"/>
              <a:t>));</a:t>
            </a:r>
          </a:p>
          <a:p>
            <a:pPr marL="0" indent="0">
              <a:spcBef>
                <a:spcPts val="400"/>
              </a:spcBef>
              <a:buSzTx/>
              <a:buNone/>
              <a:defRPr sz="1800">
                <a:latin typeface="Times New Roman"/>
                <a:ea typeface="Times New Roman"/>
                <a:cs typeface="Times New Roman"/>
                <a:sym typeface="Times New Roman"/>
              </a:defRPr>
            </a:pPr>
            <a:r>
              <a:rPr dirty="0"/>
              <a:t>				}</a:t>
            </a:r>
          </a:p>
          <a:p>
            <a:pPr marL="0" indent="0">
              <a:spcBef>
                <a:spcPts val="400"/>
              </a:spcBef>
              <a:buSzTx/>
              <a:buNone/>
              <a:defRPr sz="1800">
                <a:latin typeface="Times New Roman"/>
                <a:ea typeface="Times New Roman"/>
                <a:cs typeface="Times New Roman"/>
                <a:sym typeface="Times New Roman"/>
              </a:defRPr>
            </a:pPr>
            <a:r>
              <a:rPr dirty="0"/>
              <a:t>			}</a:t>
            </a:r>
          </a:p>
          <a:p>
            <a:pPr>
              <a:spcBef>
                <a:spcPts val="400"/>
              </a:spcBef>
              <a:defRPr sz="1800">
                <a:latin typeface="Times New Roman"/>
                <a:ea typeface="Times New Roman"/>
                <a:cs typeface="Times New Roman"/>
                <a:sym typeface="Times New Roman"/>
              </a:defRPr>
            </a:pPr>
            <a:r>
              <a:rPr dirty="0"/>
              <a:t>Small(P) is a </a:t>
            </a:r>
            <a:r>
              <a:rPr dirty="0" err="1"/>
              <a:t>boolean</a:t>
            </a:r>
            <a:r>
              <a:rPr dirty="0"/>
              <a:t> valued function that determines whether the input size is small enough that the answer can be completed without splitting.</a:t>
            </a: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itle 1"/>
          <p:cNvSpPr txBox="1">
            <a:spLocks noGrp="1"/>
          </p:cNvSpPr>
          <p:nvPr>
            <p:ph type="title"/>
          </p:nvPr>
        </p:nvSpPr>
        <p:spPr>
          <a:xfrm>
            <a:off x="457200" y="44623"/>
            <a:ext cx="8229600" cy="634084"/>
          </a:xfrm>
          <a:prstGeom prst="rect">
            <a:avLst/>
          </a:prstGeom>
        </p:spPr>
        <p:txBody>
          <a:bodyPr/>
          <a:lstStyle>
            <a:lvl1pPr>
              <a:defRPr sz="3200">
                <a:latin typeface="Times New Roman"/>
                <a:ea typeface="Times New Roman"/>
                <a:cs typeface="Times New Roman"/>
                <a:sym typeface="Times New Roman"/>
              </a:defRPr>
            </a:lvl1pPr>
          </a:lstStyle>
          <a:p>
            <a:r>
              <a:t>GENERAL METHOD</a:t>
            </a:r>
          </a:p>
        </p:txBody>
      </p:sp>
      <p:sp>
        <p:nvSpPr>
          <p:cNvPr id="228" name="Content Placeholder 2"/>
          <p:cNvSpPr txBox="1">
            <a:spLocks noGrp="1"/>
          </p:cNvSpPr>
          <p:nvPr>
            <p:ph type="body" idx="1"/>
          </p:nvPr>
        </p:nvSpPr>
        <p:spPr>
          <a:xfrm>
            <a:off x="179511" y="836711"/>
            <a:ext cx="8867330" cy="5904658"/>
          </a:xfrm>
          <a:prstGeom prst="rect">
            <a:avLst/>
          </a:prstGeom>
        </p:spPr>
        <p:txBody>
          <a:bodyPr/>
          <a:lstStyle/>
          <a:p>
            <a:pPr>
              <a:lnSpc>
                <a:spcPct val="80000"/>
              </a:lnSpc>
              <a:spcBef>
                <a:spcPts val="300"/>
              </a:spcBef>
              <a:defRPr sz="1500">
                <a:latin typeface="Times New Roman"/>
                <a:ea typeface="Times New Roman"/>
                <a:cs typeface="Times New Roman"/>
                <a:sym typeface="Times New Roman"/>
              </a:defRPr>
            </a:pPr>
            <a:r>
              <a:t>Combine is the function that determines the solution to P using using the solution to the k sub-problems.</a:t>
            </a:r>
            <a:endParaRPr sz="1700"/>
          </a:p>
          <a:p>
            <a:pPr>
              <a:lnSpc>
                <a:spcPct val="80000"/>
              </a:lnSpc>
              <a:spcBef>
                <a:spcPts val="300"/>
              </a:spcBef>
              <a:defRPr sz="1500">
                <a:latin typeface="Times New Roman"/>
                <a:ea typeface="Times New Roman"/>
                <a:cs typeface="Times New Roman"/>
                <a:sym typeface="Times New Roman"/>
              </a:defRPr>
            </a:pPr>
            <a:r>
              <a:t>The computing time of DandC is described by the following recurrence relation:</a:t>
            </a:r>
            <a:endParaRPr sz="1700"/>
          </a:p>
          <a:p>
            <a:pPr marL="0" indent="0">
              <a:lnSpc>
                <a:spcPct val="80000"/>
              </a:lnSpc>
              <a:spcBef>
                <a:spcPts val="400"/>
              </a:spcBef>
              <a:buSzTx/>
              <a:buNone/>
              <a:defRPr sz="2900">
                <a:latin typeface="Times New Roman"/>
                <a:ea typeface="Times New Roman"/>
                <a:cs typeface="Times New Roman"/>
                <a:sym typeface="Times New Roman"/>
              </a:defRPr>
            </a:pPr>
            <a:endParaRPr sz="1700"/>
          </a:p>
          <a:p>
            <a:pPr marL="0" indent="0">
              <a:lnSpc>
                <a:spcPct val="80000"/>
              </a:lnSpc>
              <a:spcBef>
                <a:spcPts val="300"/>
              </a:spcBef>
              <a:buSzTx/>
              <a:buNone/>
              <a:defRPr sz="1500">
                <a:latin typeface="Times New Roman"/>
                <a:ea typeface="Times New Roman"/>
                <a:cs typeface="Times New Roman"/>
                <a:sym typeface="Times New Roman"/>
              </a:defRPr>
            </a:pPr>
            <a:r>
              <a:t>				  g(n)  if n is small</a:t>
            </a:r>
            <a:endParaRPr sz="1700"/>
          </a:p>
          <a:p>
            <a:pPr marL="0" indent="0">
              <a:lnSpc>
                <a:spcPct val="80000"/>
              </a:lnSpc>
              <a:spcBef>
                <a:spcPts val="300"/>
              </a:spcBef>
              <a:buSzTx/>
              <a:buNone/>
              <a:defRPr sz="1500">
                <a:latin typeface="Times New Roman"/>
                <a:ea typeface="Times New Roman"/>
                <a:cs typeface="Times New Roman"/>
                <a:sym typeface="Times New Roman"/>
              </a:defRPr>
            </a:pPr>
            <a:r>
              <a:t>			T(n) = </a:t>
            </a:r>
            <a:endParaRPr sz="1700"/>
          </a:p>
          <a:p>
            <a:pPr marL="0" indent="0">
              <a:lnSpc>
                <a:spcPct val="80000"/>
              </a:lnSpc>
              <a:spcBef>
                <a:spcPts val="300"/>
              </a:spcBef>
              <a:buSzTx/>
              <a:buNone/>
              <a:defRPr sz="1500">
                <a:latin typeface="Times New Roman"/>
                <a:ea typeface="Times New Roman"/>
                <a:cs typeface="Times New Roman"/>
                <a:sym typeface="Times New Roman"/>
              </a:defRPr>
            </a:pPr>
            <a:r>
              <a:t>				 T(n1) + T(n2) + ……+ T(nk) + f(n) other</a:t>
            </a:r>
            <a:endParaRPr sz="1700"/>
          </a:p>
          <a:p>
            <a:pPr marL="0" lvl="8" indent="3657600">
              <a:lnSpc>
                <a:spcPct val="80000"/>
              </a:lnSpc>
              <a:spcBef>
                <a:spcPts val="200"/>
              </a:spcBef>
              <a:buSzTx/>
              <a:buNone/>
              <a:defRPr sz="2900">
                <a:latin typeface="Times New Roman"/>
                <a:ea typeface="Times New Roman"/>
                <a:cs typeface="Times New Roman"/>
                <a:sym typeface="Times New Roman"/>
              </a:defRPr>
            </a:pPr>
            <a:endParaRPr sz="1700"/>
          </a:p>
          <a:p>
            <a:pPr>
              <a:lnSpc>
                <a:spcPct val="80000"/>
              </a:lnSpc>
              <a:spcBef>
                <a:spcPts val="400"/>
              </a:spcBef>
              <a:defRPr sz="2900">
                <a:latin typeface="Times New Roman"/>
                <a:ea typeface="Times New Roman"/>
                <a:cs typeface="Times New Roman"/>
                <a:sym typeface="Times New Roman"/>
              </a:defRPr>
            </a:pPr>
            <a:endParaRPr sz="1700"/>
          </a:p>
          <a:p>
            <a:pPr>
              <a:lnSpc>
                <a:spcPct val="80000"/>
              </a:lnSpc>
              <a:spcBef>
                <a:spcPts val="400"/>
              </a:spcBef>
              <a:defRPr sz="2900">
                <a:latin typeface="Times New Roman"/>
                <a:ea typeface="Times New Roman"/>
                <a:cs typeface="Times New Roman"/>
                <a:sym typeface="Times New Roman"/>
              </a:defRPr>
            </a:pPr>
            <a:endParaRPr sz="1700"/>
          </a:p>
          <a:p>
            <a:pPr>
              <a:lnSpc>
                <a:spcPct val="80000"/>
              </a:lnSpc>
              <a:spcBef>
                <a:spcPts val="300"/>
              </a:spcBef>
              <a:defRPr sz="1500">
                <a:latin typeface="Times New Roman"/>
                <a:ea typeface="Times New Roman"/>
                <a:cs typeface="Times New Roman"/>
                <a:sym typeface="Times New Roman"/>
              </a:defRPr>
            </a:pPr>
            <a:r>
              <a:t>Where g(n) is the time to compute the answer directly without splitting and T(n) is the time for DandC on any input size n.</a:t>
            </a:r>
            <a:endParaRPr sz="1700"/>
          </a:p>
          <a:p>
            <a:pPr>
              <a:lnSpc>
                <a:spcPct val="80000"/>
              </a:lnSpc>
              <a:spcBef>
                <a:spcPts val="300"/>
              </a:spcBef>
              <a:defRPr sz="1500">
                <a:latin typeface="Times New Roman"/>
                <a:ea typeface="Times New Roman"/>
                <a:cs typeface="Times New Roman"/>
                <a:sym typeface="Times New Roman"/>
              </a:defRPr>
            </a:pPr>
            <a:r>
              <a:t>The computing time of DandC is described by the following recurrence relation:</a:t>
            </a:r>
            <a:endParaRPr sz="1700"/>
          </a:p>
          <a:p>
            <a:pPr>
              <a:lnSpc>
                <a:spcPct val="80000"/>
              </a:lnSpc>
              <a:spcBef>
                <a:spcPts val="400"/>
              </a:spcBef>
              <a:defRPr sz="2900">
                <a:latin typeface="Times New Roman"/>
                <a:ea typeface="Times New Roman"/>
                <a:cs typeface="Times New Roman"/>
                <a:sym typeface="Times New Roman"/>
              </a:defRPr>
            </a:pPr>
            <a:endParaRPr sz="1700"/>
          </a:p>
          <a:p>
            <a:pPr marL="0" indent="0">
              <a:lnSpc>
                <a:spcPct val="80000"/>
              </a:lnSpc>
              <a:spcBef>
                <a:spcPts val="300"/>
              </a:spcBef>
              <a:buSzTx/>
              <a:buNone/>
              <a:defRPr sz="1500">
                <a:latin typeface="Times New Roman"/>
                <a:ea typeface="Times New Roman"/>
                <a:cs typeface="Times New Roman"/>
                <a:sym typeface="Times New Roman"/>
              </a:defRPr>
            </a:pPr>
            <a:r>
              <a:t>			</a:t>
            </a:r>
            <a:endParaRPr sz="1700"/>
          </a:p>
          <a:p>
            <a:pPr marL="0" indent="0">
              <a:lnSpc>
                <a:spcPct val="80000"/>
              </a:lnSpc>
              <a:spcBef>
                <a:spcPts val="300"/>
              </a:spcBef>
              <a:buSzTx/>
              <a:buNone/>
              <a:defRPr sz="1500">
                <a:latin typeface="Times New Roman"/>
                <a:ea typeface="Times New Roman"/>
                <a:cs typeface="Times New Roman"/>
                <a:sym typeface="Times New Roman"/>
              </a:defRPr>
            </a:pPr>
            <a:r>
              <a:t>		</a:t>
            </a:r>
            <a:endParaRPr sz="1700"/>
          </a:p>
          <a:p>
            <a:pPr marL="0" indent="0">
              <a:lnSpc>
                <a:spcPct val="80000"/>
              </a:lnSpc>
              <a:spcBef>
                <a:spcPts val="300"/>
              </a:spcBef>
              <a:buSzTx/>
              <a:buNone/>
              <a:defRPr sz="1500">
                <a:latin typeface="Times New Roman"/>
                <a:ea typeface="Times New Roman"/>
                <a:cs typeface="Times New Roman"/>
                <a:sym typeface="Times New Roman"/>
              </a:defRPr>
            </a:pPr>
            <a:r>
              <a:t>				T(1)      if n=1</a:t>
            </a:r>
            <a:endParaRPr sz="1700"/>
          </a:p>
          <a:p>
            <a:pPr marL="0" indent="0">
              <a:lnSpc>
                <a:spcPct val="80000"/>
              </a:lnSpc>
              <a:spcBef>
                <a:spcPts val="400"/>
              </a:spcBef>
              <a:buSzTx/>
              <a:buNone/>
              <a:defRPr sz="2900">
                <a:latin typeface="Times New Roman"/>
                <a:ea typeface="Times New Roman"/>
                <a:cs typeface="Times New Roman"/>
                <a:sym typeface="Times New Roman"/>
              </a:defRPr>
            </a:pPr>
            <a:endParaRPr sz="1700"/>
          </a:p>
          <a:p>
            <a:pPr marL="0" indent="0">
              <a:lnSpc>
                <a:spcPct val="80000"/>
              </a:lnSpc>
              <a:spcBef>
                <a:spcPts val="300"/>
              </a:spcBef>
              <a:buSzTx/>
              <a:buNone/>
              <a:defRPr sz="1500">
                <a:latin typeface="Times New Roman"/>
                <a:ea typeface="Times New Roman"/>
                <a:cs typeface="Times New Roman"/>
                <a:sym typeface="Times New Roman"/>
              </a:defRPr>
            </a:pPr>
            <a:r>
              <a:t>			</a:t>
            </a:r>
            <a:endParaRPr sz="1700"/>
          </a:p>
          <a:p>
            <a:pPr marL="0" indent="0">
              <a:lnSpc>
                <a:spcPct val="80000"/>
              </a:lnSpc>
              <a:spcBef>
                <a:spcPts val="300"/>
              </a:spcBef>
              <a:buSzTx/>
              <a:buNone/>
              <a:defRPr sz="1500">
                <a:latin typeface="Times New Roman"/>
                <a:ea typeface="Times New Roman"/>
                <a:cs typeface="Times New Roman"/>
                <a:sym typeface="Times New Roman"/>
              </a:defRPr>
            </a:pPr>
            <a:r>
              <a:t>			T(n) =   </a:t>
            </a:r>
            <a:endParaRPr sz="1700"/>
          </a:p>
          <a:p>
            <a:pPr marL="0" indent="0">
              <a:lnSpc>
                <a:spcPct val="80000"/>
              </a:lnSpc>
              <a:spcBef>
                <a:spcPts val="300"/>
              </a:spcBef>
              <a:buSzTx/>
              <a:buNone/>
              <a:defRPr sz="1500">
                <a:latin typeface="Times New Roman"/>
                <a:ea typeface="Times New Roman"/>
                <a:cs typeface="Times New Roman"/>
                <a:sym typeface="Times New Roman"/>
              </a:defRPr>
            </a:pPr>
            <a:r>
              <a:t>	</a:t>
            </a:r>
            <a:endParaRPr sz="1700"/>
          </a:p>
          <a:p>
            <a:pPr marL="0" indent="0">
              <a:lnSpc>
                <a:spcPct val="80000"/>
              </a:lnSpc>
              <a:spcBef>
                <a:spcPts val="300"/>
              </a:spcBef>
              <a:buSzTx/>
              <a:buNone/>
              <a:defRPr sz="1500">
                <a:latin typeface="Times New Roman"/>
                <a:ea typeface="Times New Roman"/>
                <a:cs typeface="Times New Roman"/>
                <a:sym typeface="Times New Roman"/>
              </a:defRPr>
            </a:pPr>
            <a:r>
              <a:t>				aT(n/b) + f(n)    if n&gt;1</a:t>
            </a:r>
            <a:endParaRPr sz="1700"/>
          </a:p>
          <a:p>
            <a:pPr>
              <a:lnSpc>
                <a:spcPct val="80000"/>
              </a:lnSpc>
              <a:spcBef>
                <a:spcPts val="300"/>
              </a:spcBef>
              <a:defRPr sz="1500">
                <a:latin typeface="Times New Roman"/>
                <a:ea typeface="Times New Roman"/>
                <a:cs typeface="Times New Roman"/>
                <a:sym typeface="Times New Roman"/>
              </a:defRPr>
            </a:pPr>
            <a:r>
              <a:t>Where a and b are known constants</a:t>
            </a:r>
          </a:p>
        </p:txBody>
      </p:sp>
      <p:sp>
        <p:nvSpPr>
          <p:cNvPr id="229" name="Left Brace 3"/>
          <p:cNvSpPr/>
          <p:nvPr/>
        </p:nvSpPr>
        <p:spPr>
          <a:xfrm>
            <a:off x="3779911" y="1628799"/>
            <a:ext cx="216025" cy="122413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458"/>
                  <a:pt x="10800" y="21282"/>
                </a:cubicBezTo>
                <a:lnTo>
                  <a:pt x="10800" y="11118"/>
                </a:lnTo>
                <a:cubicBezTo>
                  <a:pt x="10800" y="10942"/>
                  <a:pt x="5965" y="10800"/>
                  <a:pt x="0" y="10800"/>
                </a:cubicBezTo>
                <a:cubicBezTo>
                  <a:pt x="5965" y="10800"/>
                  <a:pt x="10800" y="10658"/>
                  <a:pt x="10800" y="10482"/>
                </a:cubicBezTo>
                <a:lnTo>
                  <a:pt x="10800" y="318"/>
                </a:lnTo>
                <a:cubicBezTo>
                  <a:pt x="10800" y="142"/>
                  <a:pt x="15635" y="0"/>
                  <a:pt x="21600" y="0"/>
                </a:cubicBezTo>
              </a:path>
            </a:pathLst>
          </a:custGeom>
          <a:ln>
            <a:solidFill>
              <a:srgbClr val="4A7EBB"/>
            </a:solidFill>
          </a:ln>
        </p:spPr>
        <p:txBody>
          <a:bodyPr lIns="45719" rIns="45719" anchor="ctr"/>
          <a:lstStyle/>
          <a:p>
            <a:pPr algn="ctr"/>
            <a:endParaRPr/>
          </a:p>
        </p:txBody>
      </p:sp>
      <p:sp>
        <p:nvSpPr>
          <p:cNvPr id="230" name="Left Brace 4"/>
          <p:cNvSpPr/>
          <p:nvPr/>
        </p:nvSpPr>
        <p:spPr>
          <a:xfrm>
            <a:off x="3635895" y="4725144"/>
            <a:ext cx="216025" cy="122413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458"/>
                  <a:pt x="10800" y="21282"/>
                </a:cubicBezTo>
                <a:lnTo>
                  <a:pt x="10800" y="11118"/>
                </a:lnTo>
                <a:cubicBezTo>
                  <a:pt x="10800" y="10942"/>
                  <a:pt x="5965" y="10800"/>
                  <a:pt x="0" y="10800"/>
                </a:cubicBezTo>
                <a:cubicBezTo>
                  <a:pt x="5965" y="10800"/>
                  <a:pt x="10800" y="10658"/>
                  <a:pt x="10800" y="10482"/>
                </a:cubicBezTo>
                <a:lnTo>
                  <a:pt x="10800" y="318"/>
                </a:lnTo>
                <a:cubicBezTo>
                  <a:pt x="10800" y="142"/>
                  <a:pt x="15635" y="0"/>
                  <a:pt x="21600" y="0"/>
                </a:cubicBezTo>
              </a:path>
            </a:pathLst>
          </a:custGeom>
          <a:ln>
            <a:solidFill>
              <a:srgbClr val="4A7EBB"/>
            </a:solidFill>
          </a:ln>
        </p:spPr>
        <p:txBody>
          <a:bodyPr lIns="45719" rIns="45719" anchor="ctr"/>
          <a:lstStyle/>
          <a:p>
            <a:pPr algn="ctr"/>
            <a:endParaRP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itle 1"/>
          <p:cNvSpPr txBox="1">
            <a:spLocks noGrp="1"/>
          </p:cNvSpPr>
          <p:nvPr>
            <p:ph type="title"/>
          </p:nvPr>
        </p:nvSpPr>
        <p:spPr>
          <a:xfrm>
            <a:off x="457200" y="44623"/>
            <a:ext cx="8229600" cy="648074"/>
          </a:xfrm>
          <a:prstGeom prst="rect">
            <a:avLst/>
          </a:prstGeom>
        </p:spPr>
        <p:txBody>
          <a:bodyPr/>
          <a:lstStyle>
            <a:lvl1pPr>
              <a:defRPr sz="3200">
                <a:latin typeface="Times New Roman"/>
                <a:ea typeface="Times New Roman"/>
                <a:cs typeface="Times New Roman"/>
                <a:sym typeface="Times New Roman"/>
              </a:defRPr>
            </a:lvl1pPr>
          </a:lstStyle>
          <a:p>
            <a:r>
              <a:t>GENERAL METHOD</a:t>
            </a:r>
          </a:p>
        </p:txBody>
      </p:sp>
      <p:sp>
        <p:nvSpPr>
          <p:cNvPr id="233" name="Content Placeholder 2"/>
          <p:cNvSpPr txBox="1">
            <a:spLocks noGrp="1"/>
          </p:cNvSpPr>
          <p:nvPr>
            <p:ph type="body" idx="1"/>
          </p:nvPr>
        </p:nvSpPr>
        <p:spPr>
          <a:xfrm>
            <a:off x="107503" y="836711"/>
            <a:ext cx="8928994" cy="5832650"/>
          </a:xfrm>
          <a:prstGeom prst="rect">
            <a:avLst/>
          </a:prstGeom>
          <a:blipFill>
            <a:blip r:embed="rId2"/>
            <a:stretch>
              <a:fillRect/>
            </a:stretch>
          </a:blipFill>
        </p:spPr>
        <p:txBody>
          <a:bodyPr/>
          <a:lstStyle/>
          <a:p>
            <a:r>
              <a:t> </a:t>
            </a: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ontent Placeholder 2"/>
          <p:cNvSpPr txBox="1">
            <a:spLocks noGrp="1"/>
          </p:cNvSpPr>
          <p:nvPr>
            <p:ph type="body" sz="half" idx="1"/>
          </p:nvPr>
        </p:nvSpPr>
        <p:spPr>
          <a:xfrm>
            <a:off x="755576" y="2204864"/>
            <a:ext cx="7272809" cy="2448273"/>
          </a:xfrm>
          <a:prstGeom prst="rect">
            <a:avLst/>
          </a:prstGeom>
        </p:spPr>
        <p:txBody>
          <a:bodyPr/>
          <a:lstStyle/>
          <a:p>
            <a:pPr marL="0" indent="0" algn="ctr">
              <a:spcBef>
                <a:spcPts val="900"/>
              </a:spcBef>
              <a:buSzTx/>
              <a:buNone/>
              <a:defRPr sz="4000">
                <a:latin typeface="Times New Roman"/>
                <a:ea typeface="Times New Roman"/>
                <a:cs typeface="Times New Roman"/>
                <a:sym typeface="Times New Roman"/>
              </a:defRPr>
            </a:pPr>
            <a:r>
              <a:rPr dirty="0"/>
              <a:t>APPLICATIONS </a:t>
            </a:r>
          </a:p>
          <a:p>
            <a:pPr marL="0" indent="0" algn="ctr">
              <a:spcBef>
                <a:spcPts val="900"/>
              </a:spcBef>
              <a:buSzTx/>
              <a:buNone/>
              <a:defRPr sz="4000">
                <a:latin typeface="Times New Roman"/>
                <a:ea typeface="Times New Roman"/>
                <a:cs typeface="Times New Roman"/>
                <a:sym typeface="Times New Roman"/>
              </a:defRPr>
            </a:pPr>
            <a:r>
              <a:rPr dirty="0"/>
              <a:t>OF              </a:t>
            </a:r>
          </a:p>
          <a:p>
            <a:pPr marL="0" indent="0" algn="ctr">
              <a:spcBef>
                <a:spcPts val="900"/>
              </a:spcBef>
              <a:buSzTx/>
              <a:buNone/>
              <a:defRPr sz="4000">
                <a:latin typeface="Times New Roman"/>
                <a:ea typeface="Times New Roman"/>
                <a:cs typeface="Times New Roman"/>
                <a:sym typeface="Times New Roman"/>
              </a:defRPr>
            </a:pPr>
            <a:r>
              <a:rPr dirty="0"/>
              <a:t> DIVIDE – AND - CONQUER</a:t>
            </a: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title"/>
          </p:nvPr>
        </p:nvSpPr>
        <p:spPr>
          <a:xfrm>
            <a:off x="395536" y="44623"/>
            <a:ext cx="8229601" cy="432049"/>
          </a:xfrm>
          <a:prstGeom prst="rect">
            <a:avLst/>
          </a:prstGeom>
        </p:spPr>
        <p:txBody>
          <a:bodyPr>
            <a:normAutofit fontScale="90000"/>
          </a:bodyPr>
          <a:lstStyle>
            <a:lvl1pPr defTabSz="713231">
              <a:defRPr sz="2496">
                <a:latin typeface="Times New Roman"/>
                <a:ea typeface="Times New Roman"/>
                <a:cs typeface="Times New Roman"/>
                <a:sym typeface="Times New Roman"/>
              </a:defRPr>
            </a:lvl1pPr>
          </a:lstStyle>
          <a:p>
            <a:r>
              <a:t>DISJOINT SET OPERATIONS</a:t>
            </a:r>
          </a:p>
        </p:txBody>
      </p:sp>
      <p:sp>
        <p:nvSpPr>
          <p:cNvPr id="117" name="Content Placeholder 2"/>
          <p:cNvSpPr txBox="1">
            <a:spLocks noGrp="1"/>
          </p:cNvSpPr>
          <p:nvPr>
            <p:ph type="body" idx="1"/>
          </p:nvPr>
        </p:nvSpPr>
        <p:spPr>
          <a:xfrm>
            <a:off x="107503" y="620687"/>
            <a:ext cx="8856986" cy="6120682"/>
          </a:xfrm>
          <a:prstGeom prst="rect">
            <a:avLst/>
          </a:prstGeom>
        </p:spPr>
        <p:txBody>
          <a:bodyPr/>
          <a:lstStyle/>
          <a:p>
            <a:pPr>
              <a:lnSpc>
                <a:spcPct val="80000"/>
              </a:lnSpc>
              <a:defRPr sz="2400" b="1">
                <a:latin typeface="Times New Roman"/>
                <a:ea typeface="Times New Roman"/>
                <a:cs typeface="Times New Roman"/>
                <a:sym typeface="Times New Roman"/>
              </a:defRPr>
            </a:pPr>
            <a:r>
              <a:rPr dirty="0"/>
              <a:t>Definition :</a:t>
            </a:r>
            <a:r>
              <a:rPr sz="3100" b="0" dirty="0"/>
              <a:t>  </a:t>
            </a:r>
            <a:r>
              <a:rPr sz="2200" dirty="0"/>
              <a:t>Sets</a:t>
            </a:r>
            <a:r>
              <a:rPr sz="2200" b="0" dirty="0"/>
              <a:t> are represented as a collection of well-defined objects or elements and it does not change from person to person. A </a:t>
            </a:r>
            <a:r>
              <a:rPr sz="2200" dirty="0"/>
              <a:t>set</a:t>
            </a:r>
            <a:r>
              <a:rPr sz="2200" b="0" dirty="0"/>
              <a:t> is represented by a capital letter symbol and the number of elements in the finite </a:t>
            </a:r>
            <a:r>
              <a:rPr sz="2200" dirty="0"/>
              <a:t>set</a:t>
            </a:r>
            <a:r>
              <a:rPr sz="2200" b="0" dirty="0"/>
              <a:t> is represented as the cardinal number of a </a:t>
            </a:r>
            <a:r>
              <a:rPr sz="2200" dirty="0"/>
              <a:t>set</a:t>
            </a:r>
            <a:r>
              <a:rPr sz="2200" b="0" dirty="0"/>
              <a:t>.</a:t>
            </a:r>
          </a:p>
          <a:p>
            <a:pPr>
              <a:lnSpc>
                <a:spcPct val="80000"/>
              </a:lnSpc>
              <a:defRPr sz="2400" b="1">
                <a:latin typeface="Times New Roman"/>
                <a:ea typeface="Times New Roman"/>
                <a:cs typeface="Times New Roman"/>
                <a:sym typeface="Times New Roman"/>
              </a:defRPr>
            </a:pPr>
            <a:r>
              <a:rPr dirty="0"/>
              <a:t>Disjoint Sets </a:t>
            </a:r>
            <a:r>
              <a:rPr sz="3100" dirty="0"/>
              <a:t>: </a:t>
            </a:r>
            <a:r>
              <a:rPr sz="3100" b="0" dirty="0"/>
              <a:t> </a:t>
            </a:r>
            <a:r>
              <a:rPr sz="2200" b="0" dirty="0"/>
              <a:t>If two sets are A and B and there is no element that is in both A and B then both these sets are called disjoint each other.</a:t>
            </a:r>
          </a:p>
          <a:p>
            <a:pPr>
              <a:lnSpc>
                <a:spcPct val="80000"/>
              </a:lnSpc>
              <a:spcBef>
                <a:spcPts val="500"/>
              </a:spcBef>
              <a:defRPr sz="2200">
                <a:latin typeface="Times New Roman"/>
                <a:ea typeface="Times New Roman"/>
                <a:cs typeface="Times New Roman"/>
                <a:sym typeface="Times New Roman"/>
              </a:defRPr>
            </a:pPr>
            <a:r>
              <a:rPr dirty="0"/>
              <a:t>Ex: A ={ 1,3,5,9} and B = { 2,4,6,8} are disjoint sets.</a:t>
            </a:r>
            <a:endParaRPr sz="2400" dirty="0"/>
          </a:p>
          <a:p>
            <a:pPr>
              <a:lnSpc>
                <a:spcPct val="80000"/>
              </a:lnSpc>
              <a:spcBef>
                <a:spcPts val="500"/>
              </a:spcBef>
              <a:defRPr sz="2400">
                <a:latin typeface="Times New Roman"/>
                <a:ea typeface="Times New Roman"/>
                <a:cs typeface="Times New Roman"/>
                <a:sym typeface="Times New Roman"/>
              </a:defRPr>
            </a:pPr>
            <a:endParaRPr sz="2400" dirty="0"/>
          </a:p>
          <a:p>
            <a:pPr marL="0" indent="0">
              <a:lnSpc>
                <a:spcPct val="80000"/>
              </a:lnSpc>
              <a:spcBef>
                <a:spcPts val="600"/>
              </a:spcBef>
              <a:buSzTx/>
              <a:buNone/>
              <a:defRPr sz="2900">
                <a:latin typeface="Times New Roman"/>
                <a:ea typeface="Times New Roman"/>
                <a:cs typeface="Times New Roman"/>
                <a:sym typeface="Times New Roman"/>
              </a:defRPr>
            </a:pPr>
            <a:r>
              <a:rPr dirty="0" smtClean="0"/>
              <a:t>Set </a:t>
            </a:r>
            <a:r>
              <a:rPr dirty="0"/>
              <a:t>Operations : </a:t>
            </a:r>
            <a:endParaRPr sz="2400" dirty="0"/>
          </a:p>
          <a:p>
            <a:pPr>
              <a:lnSpc>
                <a:spcPct val="80000"/>
              </a:lnSpc>
              <a:spcBef>
                <a:spcPts val="600"/>
              </a:spcBef>
              <a:defRPr sz="2200" b="1" u="sng">
                <a:latin typeface="Times New Roman"/>
                <a:ea typeface="Times New Roman"/>
                <a:cs typeface="Times New Roman"/>
                <a:sym typeface="Times New Roman"/>
              </a:defRPr>
            </a:pPr>
            <a:r>
              <a:rPr dirty="0"/>
              <a:t>Union </a:t>
            </a:r>
            <a:r>
              <a:rPr sz="2700" u="none" dirty="0"/>
              <a:t>:</a:t>
            </a:r>
            <a:r>
              <a:rPr sz="2700" b="0" u="none" dirty="0"/>
              <a:t> </a:t>
            </a:r>
            <a:r>
              <a:rPr b="0" u="none" dirty="0"/>
              <a:t>The union of sets A and B denoted by A V B is the set defined as </a:t>
            </a:r>
            <a:endParaRPr sz="2400" dirty="0"/>
          </a:p>
          <a:p>
            <a:pPr marL="0" indent="0">
              <a:lnSpc>
                <a:spcPct val="80000"/>
              </a:lnSpc>
              <a:spcBef>
                <a:spcPts val="600"/>
              </a:spcBef>
              <a:buSzTx/>
              <a:buNone/>
              <a:defRPr sz="2700">
                <a:latin typeface="Times New Roman"/>
                <a:ea typeface="Times New Roman"/>
                <a:cs typeface="Times New Roman"/>
                <a:sym typeface="Times New Roman"/>
              </a:defRPr>
            </a:pPr>
            <a:r>
              <a:rPr dirty="0"/>
              <a:t>	</a:t>
            </a:r>
            <a:r>
              <a:rPr sz="2000" dirty="0"/>
              <a:t>A ˅ B = {x / x ϵ A or x ϵ B }</a:t>
            </a:r>
            <a:endParaRPr sz="2400" dirty="0"/>
          </a:p>
          <a:p>
            <a:pPr marL="0" indent="0">
              <a:lnSpc>
                <a:spcPct val="80000"/>
              </a:lnSpc>
              <a:spcBef>
                <a:spcPts val="400"/>
              </a:spcBef>
              <a:buSzTx/>
              <a:buNone/>
              <a:defRPr sz="2000">
                <a:latin typeface="Times New Roman"/>
                <a:ea typeface="Times New Roman"/>
                <a:cs typeface="Times New Roman"/>
                <a:sym typeface="Times New Roman"/>
              </a:defRPr>
            </a:pPr>
            <a:r>
              <a:rPr dirty="0"/>
              <a:t>	A = { 1,2,3,4} and B = {1,3,5,6}</a:t>
            </a:r>
            <a:endParaRPr sz="2400" dirty="0"/>
          </a:p>
          <a:p>
            <a:pPr marL="0" indent="0">
              <a:lnSpc>
                <a:spcPct val="80000"/>
              </a:lnSpc>
              <a:spcBef>
                <a:spcPts val="400"/>
              </a:spcBef>
              <a:buSzTx/>
              <a:buNone/>
              <a:defRPr sz="2000">
                <a:latin typeface="Times New Roman"/>
                <a:ea typeface="Times New Roman"/>
                <a:cs typeface="Times New Roman"/>
                <a:sym typeface="Times New Roman"/>
              </a:defRPr>
            </a:pPr>
            <a:r>
              <a:rPr dirty="0"/>
              <a:t>	A ˅  B = { 1,2,3,4,5,6}</a:t>
            </a:r>
            <a:endParaRPr sz="2400" dirty="0"/>
          </a:p>
          <a:p>
            <a:pPr>
              <a:lnSpc>
                <a:spcPct val="80000"/>
              </a:lnSpc>
              <a:spcBef>
                <a:spcPts val="600"/>
              </a:spcBef>
              <a:defRPr sz="2200" b="1" u="sng">
                <a:latin typeface="Times New Roman"/>
                <a:ea typeface="Times New Roman"/>
                <a:cs typeface="Times New Roman"/>
                <a:sym typeface="Times New Roman"/>
              </a:defRPr>
            </a:pPr>
            <a:r>
              <a:rPr dirty="0"/>
              <a:t>Intersection</a:t>
            </a:r>
            <a:r>
              <a:rPr sz="2700" u="none" dirty="0"/>
              <a:t> :  </a:t>
            </a:r>
            <a:r>
              <a:rPr sz="2000" b="0" u="none" dirty="0"/>
              <a:t>The intersection of sets A and B , denoted by A ˄ B, is the set defined as 	A ˄ B = { x / x ϵ A and  x ϵ B }</a:t>
            </a:r>
            <a:endParaRPr sz="2400" dirty="0"/>
          </a:p>
          <a:p>
            <a:pPr marL="0" indent="0">
              <a:lnSpc>
                <a:spcPct val="80000"/>
              </a:lnSpc>
              <a:spcBef>
                <a:spcPts val="400"/>
              </a:spcBef>
              <a:buSzTx/>
              <a:buNone/>
              <a:defRPr sz="2000">
                <a:latin typeface="Times New Roman"/>
                <a:ea typeface="Times New Roman"/>
                <a:cs typeface="Times New Roman"/>
                <a:sym typeface="Times New Roman"/>
              </a:defRPr>
            </a:pPr>
            <a:r>
              <a:rPr dirty="0"/>
              <a:t>		A = { 1,2,3,4} and B = {1,3,5,6}</a:t>
            </a:r>
            <a:endParaRPr sz="2400" dirty="0"/>
          </a:p>
          <a:p>
            <a:pPr marL="0" indent="0">
              <a:lnSpc>
                <a:spcPct val="80000"/>
              </a:lnSpc>
              <a:spcBef>
                <a:spcPts val="400"/>
              </a:spcBef>
              <a:buSzTx/>
              <a:buNone/>
              <a:defRPr sz="2000">
                <a:latin typeface="Times New Roman"/>
                <a:ea typeface="Times New Roman"/>
                <a:cs typeface="Times New Roman"/>
                <a:sym typeface="Times New Roman"/>
              </a:defRPr>
            </a:pPr>
            <a:r>
              <a:rPr dirty="0"/>
              <a:t>		A ˄ B = { 1,3}</a:t>
            </a: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itle 1"/>
          <p:cNvSpPr txBox="1">
            <a:spLocks noGrp="1"/>
          </p:cNvSpPr>
          <p:nvPr>
            <p:ph type="title"/>
          </p:nvPr>
        </p:nvSpPr>
        <p:spPr>
          <a:xfrm>
            <a:off x="510792" y="25039"/>
            <a:ext cx="8229601" cy="562074"/>
          </a:xfrm>
          <a:prstGeom prst="rect">
            <a:avLst/>
          </a:prstGeom>
        </p:spPr>
        <p:txBody>
          <a:bodyPr>
            <a:normAutofit fontScale="90000"/>
          </a:bodyPr>
          <a:lstStyle>
            <a:lvl1pPr>
              <a:defRPr sz="3200">
                <a:latin typeface="Times New Roman"/>
                <a:ea typeface="Times New Roman"/>
                <a:cs typeface="Times New Roman"/>
                <a:sym typeface="Times New Roman"/>
              </a:defRPr>
            </a:lvl1pPr>
          </a:lstStyle>
          <a:p>
            <a:r>
              <a:t>BINARY SEARCH</a:t>
            </a:r>
          </a:p>
        </p:txBody>
      </p:sp>
      <p:sp>
        <p:nvSpPr>
          <p:cNvPr id="238" name="Content Placeholder 2"/>
          <p:cNvSpPr txBox="1">
            <a:spLocks noGrp="1"/>
          </p:cNvSpPr>
          <p:nvPr>
            <p:ph type="body" idx="1"/>
          </p:nvPr>
        </p:nvSpPr>
        <p:spPr>
          <a:xfrm>
            <a:off x="179511" y="692695"/>
            <a:ext cx="8784978" cy="6048674"/>
          </a:xfrm>
          <a:prstGeom prst="rect">
            <a:avLst/>
          </a:prstGeom>
        </p:spPr>
        <p:txBody>
          <a:bodyPr>
            <a:normAutofit lnSpcReduction="10000"/>
          </a:bodyPr>
          <a:lstStyle/>
          <a:p>
            <a:pPr>
              <a:spcBef>
                <a:spcPts val="400"/>
              </a:spcBef>
              <a:defRPr sz="1800">
                <a:latin typeface="Times New Roman"/>
                <a:ea typeface="Times New Roman"/>
                <a:cs typeface="Times New Roman"/>
                <a:sym typeface="Times New Roman"/>
              </a:defRPr>
            </a:pPr>
            <a:r>
              <a:rPr lang="en-US" sz="2000" dirty="0" smtClean="0"/>
              <a:t>Let A[i] , 1&lt;=i&lt;=n, be a list of elements, that are sorted in increasing order. Consider the problem of determining whether the given element x is present in the list.</a:t>
            </a:r>
          </a:p>
          <a:p>
            <a:pPr>
              <a:spcBef>
                <a:spcPts val="400"/>
              </a:spcBef>
              <a:defRPr sz="1800">
                <a:latin typeface="Times New Roman"/>
                <a:ea typeface="Times New Roman"/>
                <a:cs typeface="Times New Roman"/>
                <a:sym typeface="Times New Roman"/>
              </a:defRPr>
            </a:pPr>
            <a:r>
              <a:rPr lang="en-US" sz="2000" dirty="0" smtClean="0"/>
              <a:t>If x is present, we determine a value j such that A[j]=x . If x is not there in the list then j is set to zero.</a:t>
            </a:r>
          </a:p>
          <a:p>
            <a:pPr>
              <a:spcBef>
                <a:spcPts val="400"/>
              </a:spcBef>
              <a:defRPr sz="1800">
                <a:latin typeface="Times New Roman"/>
                <a:ea typeface="Times New Roman"/>
                <a:cs typeface="Times New Roman"/>
                <a:sym typeface="Times New Roman"/>
              </a:defRPr>
            </a:pPr>
            <a:r>
              <a:rPr lang="en-US" sz="2000" dirty="0" smtClean="0"/>
              <a:t>Let P=(n, A[i], A[i+1], ……. , A[l], x) denote an arbitrary instance of this search problem.</a:t>
            </a:r>
          </a:p>
          <a:p>
            <a:pPr>
              <a:spcBef>
                <a:spcPts val="400"/>
              </a:spcBef>
              <a:defRPr sz="1800">
                <a:latin typeface="Times New Roman"/>
                <a:ea typeface="Times New Roman"/>
                <a:cs typeface="Times New Roman"/>
                <a:sym typeface="Times New Roman"/>
              </a:defRPr>
            </a:pPr>
            <a:r>
              <a:rPr lang="en-US" sz="2000" dirty="0" smtClean="0"/>
              <a:t>Let Small(P) be true if n=1. In this case S(P) will take the value i if A[i}=x , otherwise it will take the value zero.</a:t>
            </a:r>
          </a:p>
          <a:p>
            <a:pPr>
              <a:spcBef>
                <a:spcPts val="400"/>
              </a:spcBef>
              <a:defRPr sz="1800">
                <a:latin typeface="Times New Roman"/>
                <a:ea typeface="Times New Roman"/>
                <a:cs typeface="Times New Roman"/>
                <a:sym typeface="Times New Roman"/>
              </a:defRPr>
            </a:pPr>
            <a:r>
              <a:rPr lang="en-US" sz="2000" dirty="0" smtClean="0"/>
              <a:t>If P has more than one element, it can be divided into new sub-problems as: pick an index q in the range [i, l] and compare x with A[q], there are three possibilities :</a:t>
            </a:r>
          </a:p>
          <a:p>
            <a:pPr>
              <a:spcBef>
                <a:spcPts val="400"/>
              </a:spcBef>
              <a:buFont typeface="+mj-lt"/>
              <a:buAutoNum type="arabicPeriod"/>
              <a:defRPr sz="1800">
                <a:latin typeface="Times New Roman"/>
                <a:ea typeface="Times New Roman"/>
                <a:cs typeface="Times New Roman"/>
                <a:sym typeface="Times New Roman"/>
              </a:defRPr>
            </a:pPr>
            <a:r>
              <a:rPr lang="en-US" sz="2000" b="1" dirty="0" smtClean="0"/>
              <a:t>X=A[q] : </a:t>
            </a:r>
            <a:r>
              <a:rPr lang="en-US" sz="2000" dirty="0" smtClean="0"/>
              <a:t>in this case the problem P is immediately solved</a:t>
            </a:r>
          </a:p>
          <a:p>
            <a:pPr>
              <a:spcBef>
                <a:spcPts val="400"/>
              </a:spcBef>
              <a:buFont typeface="+mj-lt"/>
              <a:buAutoNum type="arabicPeriod"/>
              <a:defRPr sz="1800">
                <a:latin typeface="Times New Roman"/>
                <a:ea typeface="Times New Roman"/>
                <a:cs typeface="Times New Roman"/>
                <a:sym typeface="Times New Roman"/>
              </a:defRPr>
            </a:pPr>
            <a:r>
              <a:rPr lang="en-US" sz="2000" b="1" dirty="0" smtClean="0"/>
              <a:t>X&lt;a[q]: </a:t>
            </a:r>
            <a:r>
              <a:rPr lang="en-US" sz="2000" dirty="0" smtClean="0"/>
              <a:t>in this case x has to be searched for only in the subset A[i], A[i+1],….A[q-1] so the problem instance is (q-i, A[i], A[i+1],…..,A[q-1], x).</a:t>
            </a:r>
          </a:p>
          <a:p>
            <a:pPr>
              <a:spcBef>
                <a:spcPts val="400"/>
              </a:spcBef>
              <a:buFont typeface="+mj-lt"/>
              <a:buAutoNum type="arabicPeriod"/>
              <a:defRPr sz="1800">
                <a:latin typeface="Times New Roman"/>
                <a:ea typeface="Times New Roman"/>
                <a:cs typeface="Times New Roman"/>
                <a:sym typeface="Times New Roman"/>
              </a:defRPr>
            </a:pPr>
            <a:r>
              <a:rPr lang="en-US" sz="2000" b="1" dirty="0" smtClean="0"/>
              <a:t>X&gt;A[q]: </a:t>
            </a:r>
            <a:r>
              <a:rPr lang="en-US" sz="2000" dirty="0" smtClean="0"/>
              <a:t>in this case the subset to be searched is A[q+1], A[q+2],……, A[l]</a:t>
            </a:r>
            <a:r>
              <a:rPr lang="en-US" sz="2000" dirty="0"/>
              <a:t> </a:t>
            </a:r>
            <a:r>
              <a:rPr lang="en-US" sz="2000" dirty="0" smtClean="0"/>
              <a:t>so the problem instance is (l-q, </a:t>
            </a:r>
            <a:r>
              <a:rPr lang="en-US" sz="2000" dirty="0"/>
              <a:t>A[q+1], A[q+2],……, A[l] </a:t>
            </a:r>
            <a:r>
              <a:rPr lang="en-US" sz="2000" dirty="0" smtClean="0"/>
              <a:t>, x)</a:t>
            </a:r>
            <a:endParaRPr sz="2000" dirty="0"/>
          </a:p>
          <a:p>
            <a:pPr marL="0" indent="0">
              <a:spcBef>
                <a:spcPts val="400"/>
              </a:spcBef>
              <a:buSzTx/>
              <a:buNone/>
              <a:defRPr sz="1800"/>
            </a:pPr>
            <a:r>
              <a:rPr dirty="0"/>
              <a:t/>
            </a:r>
            <a:br>
              <a:rPr dirty="0"/>
            </a:br>
            <a:endParaRPr dirty="0"/>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itle 1"/>
          <p:cNvSpPr txBox="1">
            <a:spLocks noGrp="1"/>
          </p:cNvSpPr>
          <p:nvPr>
            <p:ph type="title"/>
          </p:nvPr>
        </p:nvSpPr>
        <p:spPr>
          <a:xfrm>
            <a:off x="457200" y="44623"/>
            <a:ext cx="8229600" cy="634084"/>
          </a:xfrm>
          <a:prstGeom prst="rect">
            <a:avLst/>
          </a:prstGeom>
        </p:spPr>
        <p:txBody>
          <a:bodyPr/>
          <a:lstStyle>
            <a:lvl1pPr>
              <a:defRPr sz="3200">
                <a:latin typeface="Times New Roman"/>
                <a:ea typeface="Times New Roman"/>
                <a:cs typeface="Times New Roman"/>
                <a:sym typeface="Times New Roman"/>
              </a:defRPr>
            </a:lvl1pPr>
          </a:lstStyle>
          <a:p>
            <a:r>
              <a:t>BINARY SEARCH</a:t>
            </a:r>
          </a:p>
        </p:txBody>
      </p:sp>
      <p:sp>
        <p:nvSpPr>
          <p:cNvPr id="242" name="Content Placeholder 2"/>
          <p:cNvSpPr txBox="1">
            <a:spLocks noGrp="1"/>
          </p:cNvSpPr>
          <p:nvPr>
            <p:ph type="body" idx="1"/>
          </p:nvPr>
        </p:nvSpPr>
        <p:spPr>
          <a:xfrm>
            <a:off x="179511" y="692695"/>
            <a:ext cx="8784978" cy="5976666"/>
          </a:xfrm>
          <a:prstGeom prst="rect">
            <a:avLst/>
          </a:prstGeom>
        </p:spPr>
        <p:txBody>
          <a:bodyPr/>
          <a:lstStyle/>
          <a:p>
            <a:pPr>
              <a:spcBef>
                <a:spcPts val="400"/>
              </a:spcBef>
              <a:defRPr sz="1800">
                <a:latin typeface="Times New Roman"/>
                <a:ea typeface="Times New Roman"/>
                <a:cs typeface="Times New Roman"/>
                <a:sym typeface="Times New Roman"/>
              </a:defRPr>
            </a:pPr>
            <a:r>
              <a:rPr dirty="0"/>
              <a:t>Binary search is implemented using following steps...</a:t>
            </a:r>
          </a:p>
          <a:p>
            <a:pPr>
              <a:spcBef>
                <a:spcPts val="400"/>
              </a:spcBef>
              <a:defRPr sz="1800" b="1">
                <a:latin typeface="Times New Roman"/>
                <a:ea typeface="Times New Roman"/>
                <a:cs typeface="Times New Roman"/>
                <a:sym typeface="Times New Roman"/>
              </a:defRPr>
            </a:pPr>
            <a:r>
              <a:rPr dirty="0"/>
              <a:t>Step 1 - </a:t>
            </a:r>
            <a:r>
              <a:rPr b="0" dirty="0"/>
              <a:t>Read the search element from the user.</a:t>
            </a:r>
          </a:p>
          <a:p>
            <a:pPr>
              <a:spcBef>
                <a:spcPts val="400"/>
              </a:spcBef>
              <a:defRPr sz="1800" b="1">
                <a:latin typeface="Times New Roman"/>
                <a:ea typeface="Times New Roman"/>
                <a:cs typeface="Times New Roman"/>
                <a:sym typeface="Times New Roman"/>
              </a:defRPr>
            </a:pPr>
            <a:r>
              <a:rPr dirty="0"/>
              <a:t>Step 2 - </a:t>
            </a:r>
            <a:r>
              <a:rPr b="0" dirty="0"/>
              <a:t>Find the middle element in the sorted list.</a:t>
            </a:r>
          </a:p>
          <a:p>
            <a:pPr>
              <a:spcBef>
                <a:spcPts val="400"/>
              </a:spcBef>
              <a:defRPr sz="1800" b="1">
                <a:latin typeface="Times New Roman"/>
                <a:ea typeface="Times New Roman"/>
                <a:cs typeface="Times New Roman"/>
                <a:sym typeface="Times New Roman"/>
              </a:defRPr>
            </a:pPr>
            <a:r>
              <a:rPr dirty="0"/>
              <a:t>Step 3 - </a:t>
            </a:r>
            <a:r>
              <a:rPr b="0" dirty="0"/>
              <a:t>Compare the search element with the middle element in the sorted list.</a:t>
            </a:r>
          </a:p>
          <a:p>
            <a:pPr>
              <a:spcBef>
                <a:spcPts val="400"/>
              </a:spcBef>
              <a:defRPr sz="1800" b="1">
                <a:latin typeface="Times New Roman"/>
                <a:ea typeface="Times New Roman"/>
                <a:cs typeface="Times New Roman"/>
                <a:sym typeface="Times New Roman"/>
              </a:defRPr>
            </a:pPr>
            <a:r>
              <a:rPr dirty="0"/>
              <a:t>Step 4 - </a:t>
            </a:r>
            <a:r>
              <a:rPr b="0" dirty="0"/>
              <a:t>If both are matched, then display "Given element is found!!!" and terminate the function.</a:t>
            </a:r>
          </a:p>
          <a:p>
            <a:pPr>
              <a:spcBef>
                <a:spcPts val="400"/>
              </a:spcBef>
              <a:defRPr sz="1800" b="1">
                <a:latin typeface="Times New Roman"/>
                <a:ea typeface="Times New Roman"/>
                <a:cs typeface="Times New Roman"/>
                <a:sym typeface="Times New Roman"/>
              </a:defRPr>
            </a:pPr>
            <a:r>
              <a:rPr dirty="0"/>
              <a:t>Step 5 - </a:t>
            </a:r>
            <a:r>
              <a:rPr b="0" dirty="0"/>
              <a:t>If both are not matched, then check whether the search element is smaller or larger than the middle element.</a:t>
            </a:r>
          </a:p>
          <a:p>
            <a:pPr>
              <a:spcBef>
                <a:spcPts val="400"/>
              </a:spcBef>
              <a:defRPr sz="1800" b="1">
                <a:latin typeface="Times New Roman"/>
                <a:ea typeface="Times New Roman"/>
                <a:cs typeface="Times New Roman"/>
                <a:sym typeface="Times New Roman"/>
              </a:defRPr>
            </a:pPr>
            <a:r>
              <a:rPr dirty="0"/>
              <a:t>Step 6 - </a:t>
            </a:r>
            <a:r>
              <a:rPr b="0" dirty="0"/>
              <a:t>If the search element is smaller than middle element, repeat steps 2, 3, 4 and 5 for the left </a:t>
            </a:r>
            <a:r>
              <a:rPr b="0" dirty="0" err="1"/>
              <a:t>sublist</a:t>
            </a:r>
            <a:r>
              <a:rPr b="0" dirty="0"/>
              <a:t> of the middle element.</a:t>
            </a:r>
          </a:p>
          <a:p>
            <a:pPr>
              <a:spcBef>
                <a:spcPts val="400"/>
              </a:spcBef>
              <a:defRPr sz="1800" b="1">
                <a:latin typeface="Times New Roman"/>
                <a:ea typeface="Times New Roman"/>
                <a:cs typeface="Times New Roman"/>
                <a:sym typeface="Times New Roman"/>
              </a:defRPr>
            </a:pPr>
            <a:r>
              <a:rPr dirty="0"/>
              <a:t>Step 7 - </a:t>
            </a:r>
            <a:r>
              <a:rPr b="0" dirty="0"/>
              <a:t>If the search element is larger than middle element, repeat steps 2, 3, 4 and 5 for the right </a:t>
            </a:r>
            <a:r>
              <a:rPr b="0" dirty="0" err="1"/>
              <a:t>sublist</a:t>
            </a:r>
            <a:r>
              <a:rPr b="0" dirty="0"/>
              <a:t> of the middle element.</a:t>
            </a:r>
          </a:p>
          <a:p>
            <a:pPr>
              <a:spcBef>
                <a:spcPts val="400"/>
              </a:spcBef>
              <a:defRPr sz="1800" b="1">
                <a:latin typeface="Times New Roman"/>
                <a:ea typeface="Times New Roman"/>
                <a:cs typeface="Times New Roman"/>
                <a:sym typeface="Times New Roman"/>
              </a:defRPr>
            </a:pPr>
            <a:r>
              <a:rPr dirty="0"/>
              <a:t>Step 8 - </a:t>
            </a:r>
            <a:r>
              <a:rPr b="0" dirty="0"/>
              <a:t>Repeat the same process until we find the search element in the list or until </a:t>
            </a:r>
            <a:r>
              <a:rPr b="0" dirty="0" err="1"/>
              <a:t>sublist</a:t>
            </a:r>
            <a:r>
              <a:rPr b="0" dirty="0"/>
              <a:t> contains only one element.</a:t>
            </a:r>
          </a:p>
          <a:p>
            <a:pPr>
              <a:spcBef>
                <a:spcPts val="400"/>
              </a:spcBef>
              <a:defRPr sz="1800" b="1">
                <a:latin typeface="Times New Roman"/>
                <a:ea typeface="Times New Roman"/>
                <a:cs typeface="Times New Roman"/>
                <a:sym typeface="Times New Roman"/>
              </a:defRPr>
            </a:pPr>
            <a:r>
              <a:rPr dirty="0"/>
              <a:t>Step 9 - If that element also doesn't match with the search element, then display "Element is not found in the list!!!" and terminate the function.</a:t>
            </a: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8839200" cy="6400800"/>
          </a:xfrm>
        </p:spPr>
        <p:txBody>
          <a:bodyPr/>
          <a:lstStyle/>
          <a:p>
            <a:endParaRPr lang="en-US" dirty="0"/>
          </a:p>
        </p:txBody>
      </p:sp>
      <p:pic>
        <p:nvPicPr>
          <p:cNvPr id="1026" name="Picture 2" descr="C:\Users\ADMIN\Desktop\IMG_20200923_10113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76200"/>
            <a:ext cx="89916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765705"/>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8839200" cy="6400800"/>
          </a:xfrm>
        </p:spPr>
        <p:txBody>
          <a:bodyPr/>
          <a:lstStyle/>
          <a:p>
            <a:endParaRPr lang="en-US" dirty="0"/>
          </a:p>
        </p:txBody>
      </p:sp>
      <p:pic>
        <p:nvPicPr>
          <p:cNvPr id="2050" name="Picture 2" descr="C:\Users\ADMIN\Desktop\IMG_20200923_10253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76200"/>
            <a:ext cx="8915400"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866083"/>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457200" y="44623"/>
            <a:ext cx="8229600" cy="634084"/>
          </a:xfrm>
          <a:prstGeom prst="rect">
            <a:avLst/>
          </a:prstGeom>
        </p:spPr>
        <p:txBody>
          <a:bodyPr/>
          <a:lstStyle>
            <a:lvl1pPr>
              <a:defRPr sz="3200">
                <a:latin typeface="Times New Roman"/>
                <a:ea typeface="Times New Roman"/>
                <a:cs typeface="Times New Roman"/>
                <a:sym typeface="Times New Roman"/>
              </a:defRPr>
            </a:lvl1pPr>
          </a:lstStyle>
          <a:p>
            <a:r>
              <a:t>BINARY SEARCH</a:t>
            </a:r>
          </a:p>
        </p:txBody>
      </p:sp>
      <p:sp>
        <p:nvSpPr>
          <p:cNvPr id="245" name="Content Placeholder 2"/>
          <p:cNvSpPr txBox="1">
            <a:spLocks noGrp="1"/>
          </p:cNvSpPr>
          <p:nvPr>
            <p:ph type="body" idx="1"/>
          </p:nvPr>
        </p:nvSpPr>
        <p:spPr>
          <a:xfrm>
            <a:off x="179511" y="692695"/>
            <a:ext cx="8784978" cy="6048674"/>
          </a:xfrm>
          <a:prstGeom prst="rect">
            <a:avLst/>
          </a:prstGeom>
        </p:spPr>
        <p:txBody>
          <a:bodyPr/>
          <a:lstStyle/>
          <a:p>
            <a:pPr marL="0" lvl="2" indent="914400">
              <a:spcBef>
                <a:spcPts val="500"/>
              </a:spcBef>
              <a:buSzTx/>
              <a:buNone/>
              <a:defRPr sz="2400"/>
            </a:pPr>
            <a:r>
              <a:rPr dirty="0"/>
              <a:t>	</a:t>
            </a:r>
            <a:r>
              <a:rPr sz="2000" dirty="0">
                <a:latin typeface="Times New Roman"/>
                <a:ea typeface="Times New Roman"/>
                <a:cs typeface="Times New Roman"/>
                <a:sym typeface="Times New Roman"/>
              </a:rPr>
              <a:t>Algorithm </a:t>
            </a:r>
            <a:r>
              <a:rPr sz="2000" dirty="0" err="1">
                <a:latin typeface="Times New Roman"/>
                <a:ea typeface="Times New Roman"/>
                <a:cs typeface="Times New Roman"/>
                <a:sym typeface="Times New Roman"/>
              </a:rPr>
              <a:t>BinSrch</a:t>
            </a:r>
            <a:r>
              <a:rPr sz="2000" dirty="0">
                <a:latin typeface="Times New Roman"/>
                <a:ea typeface="Times New Roman"/>
                <a:cs typeface="Times New Roman"/>
                <a:sym typeface="Times New Roman"/>
              </a:rPr>
              <a:t>(a, low, high, x)</a:t>
            </a:r>
          </a:p>
          <a:p>
            <a:pPr marL="0" lvl="2" indent="914400">
              <a:spcBef>
                <a:spcPts val="400"/>
              </a:spcBef>
              <a:buSzTx/>
              <a:buNone/>
              <a:defRPr sz="2000">
                <a:latin typeface="Times New Roman"/>
                <a:ea typeface="Times New Roman"/>
                <a:cs typeface="Times New Roman"/>
                <a:sym typeface="Times New Roman"/>
              </a:defRPr>
            </a:pPr>
            <a:r>
              <a:rPr dirty="0"/>
              <a:t>		{</a:t>
            </a:r>
            <a:endParaRPr sz="2400" dirty="0"/>
          </a:p>
          <a:p>
            <a:pPr marL="0" lvl="2" indent="914400">
              <a:spcBef>
                <a:spcPts val="400"/>
              </a:spcBef>
              <a:buSzTx/>
              <a:buNone/>
              <a:defRPr sz="2000">
                <a:latin typeface="Times New Roman"/>
                <a:ea typeface="Times New Roman"/>
                <a:cs typeface="Times New Roman"/>
                <a:sym typeface="Times New Roman"/>
              </a:defRPr>
            </a:pPr>
            <a:r>
              <a:rPr dirty="0"/>
              <a:t>		      if( low = high)</a:t>
            </a:r>
            <a:endParaRPr sz="2400" dirty="0"/>
          </a:p>
          <a:p>
            <a:pPr marL="0" lvl="2" indent="914400">
              <a:spcBef>
                <a:spcPts val="400"/>
              </a:spcBef>
              <a:buSzTx/>
              <a:buNone/>
              <a:defRPr sz="2000">
                <a:latin typeface="Times New Roman"/>
                <a:ea typeface="Times New Roman"/>
                <a:cs typeface="Times New Roman"/>
                <a:sym typeface="Times New Roman"/>
              </a:defRPr>
            </a:pPr>
            <a:r>
              <a:rPr dirty="0"/>
              <a:t>			{</a:t>
            </a:r>
            <a:endParaRPr sz="2400" dirty="0"/>
          </a:p>
          <a:p>
            <a:pPr marL="0" lvl="2" indent="914400">
              <a:spcBef>
                <a:spcPts val="400"/>
              </a:spcBef>
              <a:buSzTx/>
              <a:buNone/>
              <a:defRPr sz="2000">
                <a:latin typeface="Times New Roman"/>
                <a:ea typeface="Times New Roman"/>
                <a:cs typeface="Times New Roman"/>
                <a:sym typeface="Times New Roman"/>
              </a:defRPr>
            </a:pPr>
            <a:r>
              <a:rPr dirty="0"/>
              <a:t>			       if(x = a[high]) then return high;</a:t>
            </a:r>
            <a:endParaRPr sz="2400" dirty="0"/>
          </a:p>
          <a:p>
            <a:pPr marL="0" lvl="2" indent="914400">
              <a:spcBef>
                <a:spcPts val="400"/>
              </a:spcBef>
              <a:buSzTx/>
              <a:buNone/>
              <a:defRPr sz="2000">
                <a:latin typeface="Times New Roman"/>
                <a:ea typeface="Times New Roman"/>
                <a:cs typeface="Times New Roman"/>
                <a:sym typeface="Times New Roman"/>
              </a:defRPr>
            </a:pPr>
            <a:r>
              <a:rPr dirty="0"/>
              <a:t>			       else return 0;</a:t>
            </a:r>
            <a:endParaRPr sz="2400" dirty="0"/>
          </a:p>
          <a:p>
            <a:pPr marL="0" lvl="2" indent="914400">
              <a:spcBef>
                <a:spcPts val="400"/>
              </a:spcBef>
              <a:buSzTx/>
              <a:buNone/>
              <a:defRPr sz="2000">
                <a:latin typeface="Times New Roman"/>
                <a:ea typeface="Times New Roman"/>
                <a:cs typeface="Times New Roman"/>
                <a:sym typeface="Times New Roman"/>
              </a:defRPr>
            </a:pPr>
            <a:r>
              <a:rPr dirty="0"/>
              <a:t>			}</a:t>
            </a:r>
            <a:endParaRPr sz="2400" dirty="0"/>
          </a:p>
          <a:p>
            <a:pPr marL="0" lvl="2" indent="914400">
              <a:spcBef>
                <a:spcPts val="400"/>
              </a:spcBef>
              <a:buSzTx/>
              <a:buNone/>
              <a:defRPr sz="2000">
                <a:latin typeface="Times New Roman"/>
                <a:ea typeface="Times New Roman"/>
                <a:cs typeface="Times New Roman"/>
                <a:sym typeface="Times New Roman"/>
              </a:defRPr>
            </a:pPr>
            <a:r>
              <a:rPr dirty="0"/>
              <a:t>		        else</a:t>
            </a:r>
            <a:endParaRPr sz="2400" dirty="0"/>
          </a:p>
          <a:p>
            <a:pPr marL="0" lvl="2" indent="914400">
              <a:spcBef>
                <a:spcPts val="400"/>
              </a:spcBef>
              <a:buSzTx/>
              <a:buNone/>
              <a:defRPr sz="2000">
                <a:latin typeface="Times New Roman"/>
                <a:ea typeface="Times New Roman"/>
                <a:cs typeface="Times New Roman"/>
                <a:sym typeface="Times New Roman"/>
              </a:defRPr>
            </a:pPr>
            <a:r>
              <a:rPr dirty="0"/>
              <a:t>			{</a:t>
            </a:r>
            <a:endParaRPr sz="2400" dirty="0"/>
          </a:p>
          <a:p>
            <a:pPr marL="0" lvl="2" indent="914400">
              <a:spcBef>
                <a:spcPts val="400"/>
              </a:spcBef>
              <a:buSzTx/>
              <a:buNone/>
              <a:defRPr sz="2000">
                <a:latin typeface="Times New Roman"/>
                <a:ea typeface="Times New Roman"/>
                <a:cs typeface="Times New Roman"/>
                <a:sym typeface="Times New Roman"/>
              </a:defRPr>
            </a:pPr>
            <a:r>
              <a:rPr dirty="0"/>
              <a:t>			       mid := └(</a:t>
            </a:r>
            <a:r>
              <a:rPr dirty="0" err="1"/>
              <a:t>low+high</a:t>
            </a:r>
            <a:r>
              <a:rPr dirty="0"/>
              <a:t>)/2┘;</a:t>
            </a:r>
            <a:endParaRPr sz="2400" dirty="0"/>
          </a:p>
          <a:p>
            <a:pPr marL="0" lvl="2" indent="914400">
              <a:spcBef>
                <a:spcPts val="400"/>
              </a:spcBef>
              <a:buSzTx/>
              <a:buNone/>
              <a:defRPr sz="2000">
                <a:latin typeface="Times New Roman"/>
                <a:ea typeface="Times New Roman"/>
                <a:cs typeface="Times New Roman"/>
                <a:sym typeface="Times New Roman"/>
              </a:defRPr>
            </a:pPr>
            <a:r>
              <a:rPr dirty="0"/>
              <a:t>			       if (x = a[mid]) then return mid;</a:t>
            </a:r>
            <a:endParaRPr sz="2400" dirty="0"/>
          </a:p>
          <a:p>
            <a:pPr marL="0" lvl="2" indent="914400">
              <a:spcBef>
                <a:spcPts val="400"/>
              </a:spcBef>
              <a:buSzTx/>
              <a:buNone/>
              <a:defRPr sz="2000">
                <a:latin typeface="Times New Roman"/>
                <a:ea typeface="Times New Roman"/>
                <a:cs typeface="Times New Roman"/>
                <a:sym typeface="Times New Roman"/>
              </a:defRPr>
            </a:pPr>
            <a:r>
              <a:rPr dirty="0"/>
              <a:t>			       else if(x &lt; a[mid]) then</a:t>
            </a:r>
            <a:endParaRPr sz="2400" dirty="0"/>
          </a:p>
          <a:p>
            <a:pPr marL="0" lvl="2" indent="914400">
              <a:spcBef>
                <a:spcPts val="400"/>
              </a:spcBef>
              <a:buSzTx/>
              <a:buNone/>
              <a:defRPr sz="2000">
                <a:latin typeface="Times New Roman"/>
                <a:ea typeface="Times New Roman"/>
                <a:cs typeface="Times New Roman"/>
                <a:sym typeface="Times New Roman"/>
              </a:defRPr>
            </a:pPr>
            <a:r>
              <a:rPr dirty="0"/>
              <a:t>			        return  </a:t>
            </a:r>
            <a:r>
              <a:rPr dirty="0" err="1"/>
              <a:t>BinSrch</a:t>
            </a:r>
            <a:r>
              <a:rPr dirty="0"/>
              <a:t>(a, low, mid-1, x);</a:t>
            </a:r>
            <a:endParaRPr sz="2400" dirty="0"/>
          </a:p>
          <a:p>
            <a:pPr marL="0" lvl="2" indent="914400">
              <a:spcBef>
                <a:spcPts val="400"/>
              </a:spcBef>
              <a:buSzTx/>
              <a:buNone/>
              <a:defRPr sz="2000">
                <a:latin typeface="Times New Roman"/>
                <a:ea typeface="Times New Roman"/>
                <a:cs typeface="Times New Roman"/>
                <a:sym typeface="Times New Roman"/>
              </a:defRPr>
            </a:pPr>
            <a:r>
              <a:rPr dirty="0"/>
              <a:t>			        else return </a:t>
            </a:r>
            <a:r>
              <a:rPr dirty="0" err="1"/>
              <a:t>BinSrch</a:t>
            </a:r>
            <a:r>
              <a:rPr dirty="0"/>
              <a:t>(a, mid+1, high, x);</a:t>
            </a:r>
            <a:endParaRPr sz="2400" dirty="0"/>
          </a:p>
          <a:p>
            <a:pPr marL="0" lvl="2" indent="914400">
              <a:spcBef>
                <a:spcPts val="400"/>
              </a:spcBef>
              <a:buSzTx/>
              <a:buNone/>
              <a:defRPr sz="2000">
                <a:latin typeface="Times New Roman"/>
                <a:ea typeface="Times New Roman"/>
                <a:cs typeface="Times New Roman"/>
                <a:sym typeface="Times New Roman"/>
              </a:defRPr>
            </a:pPr>
            <a:r>
              <a:rPr dirty="0"/>
              <a:t>			}</a:t>
            </a:r>
            <a:endParaRPr sz="2400" dirty="0"/>
          </a:p>
          <a:p>
            <a:pPr marL="0" lvl="2" indent="914400">
              <a:spcBef>
                <a:spcPts val="400"/>
              </a:spcBef>
              <a:buSzTx/>
              <a:buNone/>
              <a:defRPr sz="2000">
                <a:latin typeface="Times New Roman"/>
                <a:ea typeface="Times New Roman"/>
                <a:cs typeface="Times New Roman"/>
                <a:sym typeface="Times New Roman"/>
              </a:defRPr>
            </a:pPr>
            <a:r>
              <a:rPr dirty="0"/>
              <a:t>		}</a:t>
            </a: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Title 1"/>
          <p:cNvSpPr txBox="1">
            <a:spLocks noGrp="1"/>
          </p:cNvSpPr>
          <p:nvPr>
            <p:ph type="title"/>
          </p:nvPr>
        </p:nvSpPr>
        <p:spPr>
          <a:xfrm>
            <a:off x="457200" y="44623"/>
            <a:ext cx="8229600" cy="634084"/>
          </a:xfrm>
          <a:prstGeom prst="rect">
            <a:avLst/>
          </a:prstGeom>
        </p:spPr>
        <p:txBody>
          <a:bodyPr/>
          <a:lstStyle>
            <a:lvl1pPr>
              <a:defRPr sz="3200">
                <a:latin typeface="Times New Roman"/>
                <a:ea typeface="Times New Roman"/>
                <a:cs typeface="Times New Roman"/>
                <a:sym typeface="Times New Roman"/>
              </a:defRPr>
            </a:lvl1pPr>
          </a:lstStyle>
          <a:p>
            <a:r>
              <a:t>BINARY SEARCH</a:t>
            </a:r>
          </a:p>
        </p:txBody>
      </p:sp>
      <p:graphicFrame>
        <p:nvGraphicFramePr>
          <p:cNvPr id="248" name="Content Placeholder 3"/>
          <p:cNvGraphicFramePr/>
          <p:nvPr/>
        </p:nvGraphicFramePr>
        <p:xfrm>
          <a:off x="827583" y="1584974"/>
          <a:ext cx="7128792" cy="2409838"/>
        </p:xfrm>
        <a:graphic>
          <a:graphicData uri="http://schemas.openxmlformats.org/drawingml/2006/table">
            <a:tbl>
              <a:tblPr>
                <a:tableStyleId>{4C3C2611-4C71-4FC5-86AE-919BDF0F9419}</a:tableStyleId>
              </a:tblPr>
              <a:tblGrid>
                <a:gridCol w="936104"/>
                <a:gridCol w="3672408"/>
                <a:gridCol w="2520280"/>
              </a:tblGrid>
              <a:tr h="360040">
                <a:tc>
                  <a:txBody>
                    <a:bodyPr/>
                    <a:lstStyle/>
                    <a:p>
                      <a:pPr algn="ctr">
                        <a:defRPr sz="1800"/>
                      </a:pPr>
                      <a:r>
                        <a:rPr>
                          <a:latin typeface="Times New Roman"/>
                          <a:ea typeface="Times New Roman"/>
                          <a:cs typeface="Times New Roman"/>
                          <a:sym typeface="Times New Roman"/>
                        </a:rPr>
                        <a:t>SN</a:t>
                      </a:r>
                    </a:p>
                  </a:txBody>
                  <a:tcPr marL="114300" marR="114300" marT="114300" marB="114300" horzOverflow="overflow">
                    <a:lnL>
                      <a:solidFill>
                        <a:srgbClr val="6047A7"/>
                      </a:solidFill>
                    </a:lnL>
                    <a:lnR>
                      <a:solidFill>
                        <a:srgbClr val="6047A7"/>
                      </a:solidFill>
                    </a:lnR>
                    <a:lnT>
                      <a:solidFill>
                        <a:srgbClr val="6047A7"/>
                      </a:solidFill>
                    </a:lnT>
                    <a:lnB>
                      <a:solidFill>
                        <a:srgbClr val="C7CCBE"/>
                      </a:solidFill>
                    </a:lnB>
                    <a:solidFill>
                      <a:srgbClr val="C7CCBE"/>
                    </a:solidFill>
                  </a:tcPr>
                </a:tc>
                <a:tc>
                  <a:txBody>
                    <a:bodyPr/>
                    <a:lstStyle/>
                    <a:p>
                      <a:pPr algn="ctr">
                        <a:defRPr sz="1800"/>
                      </a:pPr>
                      <a:r>
                        <a:rPr>
                          <a:latin typeface="Times New Roman"/>
                          <a:ea typeface="Times New Roman"/>
                          <a:cs typeface="Times New Roman"/>
                          <a:sym typeface="Times New Roman"/>
                        </a:rPr>
                        <a:t>Performance</a:t>
                      </a:r>
                    </a:p>
                  </a:txBody>
                  <a:tcPr marL="114300" marR="114300" marT="114300" marB="114300" horzOverflow="overflow">
                    <a:lnL>
                      <a:solidFill>
                        <a:srgbClr val="6047A7"/>
                      </a:solidFill>
                    </a:lnL>
                    <a:lnR>
                      <a:solidFill>
                        <a:srgbClr val="6047A7"/>
                      </a:solidFill>
                    </a:lnR>
                    <a:lnT>
                      <a:solidFill>
                        <a:srgbClr val="6047A7"/>
                      </a:solidFill>
                    </a:lnT>
                    <a:lnB>
                      <a:solidFill>
                        <a:srgbClr val="C7CCBE"/>
                      </a:solidFill>
                    </a:lnB>
                    <a:solidFill>
                      <a:srgbClr val="C7CCBE"/>
                    </a:solidFill>
                  </a:tcPr>
                </a:tc>
                <a:tc>
                  <a:txBody>
                    <a:bodyPr/>
                    <a:lstStyle/>
                    <a:p>
                      <a:pPr algn="ctr">
                        <a:defRPr sz="1800"/>
                      </a:pPr>
                      <a:r>
                        <a:rPr>
                          <a:latin typeface="Times New Roman"/>
                          <a:ea typeface="Times New Roman"/>
                          <a:cs typeface="Times New Roman"/>
                          <a:sym typeface="Times New Roman"/>
                        </a:rPr>
                        <a:t>Complexity</a:t>
                      </a:r>
                    </a:p>
                  </a:txBody>
                  <a:tcPr marL="114300" marR="114300" marT="114300" marB="114300" horzOverflow="overflow">
                    <a:lnL>
                      <a:solidFill>
                        <a:srgbClr val="6047A7"/>
                      </a:solidFill>
                    </a:lnL>
                    <a:lnR>
                      <a:solidFill>
                        <a:srgbClr val="6047A7"/>
                      </a:solidFill>
                    </a:lnR>
                    <a:lnT>
                      <a:solidFill>
                        <a:srgbClr val="6047A7"/>
                      </a:solidFill>
                    </a:lnT>
                    <a:lnB>
                      <a:solidFill>
                        <a:srgbClr val="C7CCBE"/>
                      </a:solidFill>
                    </a:lnB>
                    <a:solidFill>
                      <a:srgbClr val="C7CCBE"/>
                    </a:solidFill>
                  </a:tcPr>
                </a:tc>
              </a:tr>
              <a:tr h="289168">
                <a:tc>
                  <a:txBody>
                    <a:bodyPr/>
                    <a:lstStyle/>
                    <a:p>
                      <a:pPr algn="ctr">
                        <a:defRPr sz="1800"/>
                      </a:pPr>
                      <a:r>
                        <a:rPr>
                          <a:latin typeface="Times New Roman"/>
                          <a:ea typeface="Times New Roman"/>
                          <a:cs typeface="Times New Roman"/>
                          <a:sym typeface="Times New Roman"/>
                        </a:rPr>
                        <a:t>1</a:t>
                      </a:r>
                    </a:p>
                  </a:txBody>
                  <a:tcPr marL="76200" marR="76200" marT="76200" marB="76200" horzOverflow="overflow">
                    <a:lnL>
                      <a:solidFill>
                        <a:srgbClr val="C7CCBE"/>
                      </a:solidFill>
                    </a:lnL>
                    <a:lnR>
                      <a:solidFill>
                        <a:srgbClr val="C7CCBE"/>
                      </a:solidFill>
                    </a:lnR>
                    <a:lnT>
                      <a:solidFill>
                        <a:srgbClr val="C7CCBE"/>
                      </a:solidFill>
                    </a:lnT>
                    <a:lnB>
                      <a:solidFill>
                        <a:srgbClr val="C7CCBE"/>
                      </a:solidFill>
                    </a:lnB>
                    <a:solidFill>
                      <a:srgbClr val="FFFFFF"/>
                    </a:solidFill>
                  </a:tcPr>
                </a:tc>
                <a:tc>
                  <a:txBody>
                    <a:bodyPr/>
                    <a:lstStyle/>
                    <a:p>
                      <a:pPr algn="ctr">
                        <a:defRPr sz="1800"/>
                      </a:pPr>
                      <a:r>
                        <a:rPr>
                          <a:latin typeface="Times New Roman"/>
                          <a:ea typeface="Times New Roman"/>
                          <a:cs typeface="Times New Roman"/>
                          <a:sym typeface="Times New Roman"/>
                        </a:rPr>
                        <a:t>Worst case time complexity</a:t>
                      </a:r>
                    </a:p>
                  </a:txBody>
                  <a:tcPr marL="76200" marR="76200" marT="76200" marB="76200" horzOverflow="overflow">
                    <a:lnL>
                      <a:solidFill>
                        <a:srgbClr val="C7CCBE"/>
                      </a:solidFill>
                    </a:lnL>
                    <a:lnR>
                      <a:solidFill>
                        <a:srgbClr val="C7CCBE"/>
                      </a:solidFill>
                    </a:lnR>
                    <a:lnT>
                      <a:solidFill>
                        <a:srgbClr val="C7CCBE"/>
                      </a:solidFill>
                    </a:lnT>
                    <a:lnB>
                      <a:solidFill>
                        <a:srgbClr val="C7CCBE"/>
                      </a:solidFill>
                    </a:lnB>
                    <a:solidFill>
                      <a:srgbClr val="FFFFFF"/>
                    </a:solidFill>
                  </a:tcPr>
                </a:tc>
                <a:tc>
                  <a:txBody>
                    <a:bodyPr/>
                    <a:lstStyle/>
                    <a:p>
                      <a:pPr algn="ctr">
                        <a:defRPr sz="1800"/>
                      </a:pPr>
                      <a:r>
                        <a:rPr>
                          <a:latin typeface="Times New Roman"/>
                          <a:ea typeface="Times New Roman"/>
                          <a:cs typeface="Times New Roman"/>
                          <a:sym typeface="Times New Roman"/>
                        </a:rPr>
                        <a:t>O(log n)</a:t>
                      </a:r>
                    </a:p>
                  </a:txBody>
                  <a:tcPr marL="76200" marR="76200" marT="76200" marB="76200" horzOverflow="overflow">
                    <a:lnL>
                      <a:solidFill>
                        <a:srgbClr val="C7CCBE"/>
                      </a:solidFill>
                    </a:lnL>
                    <a:lnR>
                      <a:solidFill>
                        <a:srgbClr val="C7CCBE"/>
                      </a:solidFill>
                    </a:lnR>
                    <a:lnT>
                      <a:solidFill>
                        <a:srgbClr val="C7CCBE"/>
                      </a:solidFill>
                    </a:lnT>
                    <a:lnB>
                      <a:solidFill>
                        <a:srgbClr val="C7CCBE"/>
                      </a:solidFill>
                    </a:lnB>
                    <a:solidFill>
                      <a:srgbClr val="FFFFFF"/>
                    </a:solidFill>
                  </a:tcPr>
                </a:tc>
              </a:tr>
              <a:tr h="371084">
                <a:tc>
                  <a:txBody>
                    <a:bodyPr/>
                    <a:lstStyle/>
                    <a:p>
                      <a:pPr algn="ctr">
                        <a:defRPr sz="1800"/>
                      </a:pPr>
                      <a:r>
                        <a:rPr>
                          <a:latin typeface="Times New Roman"/>
                          <a:ea typeface="Times New Roman"/>
                          <a:cs typeface="Times New Roman"/>
                          <a:sym typeface="Times New Roman"/>
                        </a:rPr>
                        <a:t>2</a:t>
                      </a:r>
                    </a:p>
                  </a:txBody>
                  <a:tcPr marL="76200" marR="76200" marT="76200" marB="76200" horzOverflow="overflow">
                    <a:lnL>
                      <a:solidFill>
                        <a:srgbClr val="C7CCBE"/>
                      </a:solidFill>
                    </a:lnL>
                    <a:lnR>
                      <a:solidFill>
                        <a:srgbClr val="C7CCBE"/>
                      </a:solidFill>
                    </a:lnR>
                    <a:lnT>
                      <a:solidFill>
                        <a:srgbClr val="C7CCBE"/>
                      </a:solidFill>
                    </a:lnT>
                    <a:lnB>
                      <a:solidFill>
                        <a:srgbClr val="C7CCBE"/>
                      </a:solidFill>
                    </a:lnB>
                    <a:solidFill>
                      <a:srgbClr val="EFF1EB"/>
                    </a:solidFill>
                  </a:tcPr>
                </a:tc>
                <a:tc>
                  <a:txBody>
                    <a:bodyPr/>
                    <a:lstStyle/>
                    <a:p>
                      <a:pPr algn="ctr">
                        <a:defRPr sz="1800"/>
                      </a:pPr>
                      <a:r>
                        <a:rPr>
                          <a:latin typeface="Times New Roman"/>
                          <a:ea typeface="Times New Roman"/>
                          <a:cs typeface="Times New Roman"/>
                          <a:sym typeface="Times New Roman"/>
                        </a:rPr>
                        <a:t>Best case time complexity</a:t>
                      </a:r>
                    </a:p>
                  </a:txBody>
                  <a:tcPr marL="76200" marR="76200" marT="76200" marB="76200" horzOverflow="overflow">
                    <a:lnL>
                      <a:solidFill>
                        <a:srgbClr val="C7CCBE"/>
                      </a:solidFill>
                    </a:lnL>
                    <a:lnR>
                      <a:solidFill>
                        <a:srgbClr val="C7CCBE"/>
                      </a:solidFill>
                    </a:lnR>
                    <a:lnT>
                      <a:solidFill>
                        <a:srgbClr val="C7CCBE"/>
                      </a:solidFill>
                    </a:lnT>
                    <a:lnB>
                      <a:solidFill>
                        <a:srgbClr val="C7CCBE"/>
                      </a:solidFill>
                    </a:lnB>
                    <a:solidFill>
                      <a:srgbClr val="EFF1EB"/>
                    </a:solidFill>
                  </a:tcPr>
                </a:tc>
                <a:tc>
                  <a:txBody>
                    <a:bodyPr/>
                    <a:lstStyle/>
                    <a:p>
                      <a:pPr algn="ctr">
                        <a:defRPr sz="1800"/>
                      </a:pPr>
                      <a:r>
                        <a:rPr>
                          <a:latin typeface="Times New Roman"/>
                          <a:ea typeface="Times New Roman"/>
                          <a:cs typeface="Times New Roman"/>
                          <a:sym typeface="Times New Roman"/>
                        </a:rPr>
                        <a:t>O(1)</a:t>
                      </a:r>
                    </a:p>
                  </a:txBody>
                  <a:tcPr marL="76200" marR="76200" marT="76200" marB="76200" horzOverflow="overflow">
                    <a:lnL>
                      <a:solidFill>
                        <a:srgbClr val="C7CCBE"/>
                      </a:solidFill>
                    </a:lnL>
                    <a:lnR>
                      <a:solidFill>
                        <a:srgbClr val="C7CCBE"/>
                      </a:solidFill>
                    </a:lnR>
                    <a:lnT>
                      <a:solidFill>
                        <a:srgbClr val="C7CCBE"/>
                      </a:solidFill>
                    </a:lnT>
                    <a:lnB>
                      <a:solidFill>
                        <a:srgbClr val="C7CCBE"/>
                      </a:solidFill>
                    </a:lnB>
                    <a:solidFill>
                      <a:srgbClr val="EFF1EB"/>
                    </a:solidFill>
                  </a:tcPr>
                </a:tc>
              </a:tr>
              <a:tr h="443840">
                <a:tc>
                  <a:txBody>
                    <a:bodyPr/>
                    <a:lstStyle/>
                    <a:p>
                      <a:pPr algn="ctr">
                        <a:defRPr sz="1800"/>
                      </a:pPr>
                      <a:r>
                        <a:rPr>
                          <a:latin typeface="Times New Roman"/>
                          <a:ea typeface="Times New Roman"/>
                          <a:cs typeface="Times New Roman"/>
                          <a:sym typeface="Times New Roman"/>
                        </a:rPr>
                        <a:t>3</a:t>
                      </a:r>
                    </a:p>
                  </a:txBody>
                  <a:tcPr marL="76200" marR="76200" marT="76200" marB="76200" horzOverflow="overflow">
                    <a:lnL>
                      <a:solidFill>
                        <a:srgbClr val="C7CCBE"/>
                      </a:solidFill>
                    </a:lnL>
                    <a:lnR>
                      <a:solidFill>
                        <a:srgbClr val="C7CCBE"/>
                      </a:solidFill>
                    </a:lnR>
                    <a:lnT>
                      <a:solidFill>
                        <a:srgbClr val="C7CCBE"/>
                      </a:solidFill>
                    </a:lnT>
                    <a:lnB>
                      <a:solidFill>
                        <a:srgbClr val="C7CCBE"/>
                      </a:solidFill>
                    </a:lnB>
                    <a:solidFill>
                      <a:srgbClr val="FFFFFF"/>
                    </a:solidFill>
                  </a:tcPr>
                </a:tc>
                <a:tc>
                  <a:txBody>
                    <a:bodyPr/>
                    <a:lstStyle/>
                    <a:p>
                      <a:pPr algn="ctr">
                        <a:defRPr sz="1800"/>
                      </a:pPr>
                      <a:r>
                        <a:rPr>
                          <a:latin typeface="Times New Roman"/>
                          <a:ea typeface="Times New Roman"/>
                          <a:cs typeface="Times New Roman"/>
                          <a:sym typeface="Times New Roman"/>
                        </a:rPr>
                        <a:t>Average Case time complexity</a:t>
                      </a:r>
                    </a:p>
                  </a:txBody>
                  <a:tcPr marL="76200" marR="76200" marT="76200" marB="76200" horzOverflow="overflow">
                    <a:lnL>
                      <a:solidFill>
                        <a:srgbClr val="C7CCBE"/>
                      </a:solidFill>
                    </a:lnL>
                    <a:lnR>
                      <a:solidFill>
                        <a:srgbClr val="C7CCBE"/>
                      </a:solidFill>
                    </a:lnR>
                    <a:lnT>
                      <a:solidFill>
                        <a:srgbClr val="C7CCBE"/>
                      </a:solidFill>
                    </a:lnT>
                    <a:lnB>
                      <a:solidFill>
                        <a:srgbClr val="C7CCBE"/>
                      </a:solidFill>
                    </a:lnB>
                    <a:solidFill>
                      <a:srgbClr val="FFFFFF"/>
                    </a:solidFill>
                  </a:tcPr>
                </a:tc>
                <a:tc>
                  <a:txBody>
                    <a:bodyPr/>
                    <a:lstStyle/>
                    <a:p>
                      <a:pPr algn="ctr">
                        <a:defRPr sz="1800"/>
                      </a:pPr>
                      <a:r>
                        <a:rPr>
                          <a:latin typeface="Times New Roman"/>
                          <a:ea typeface="Times New Roman"/>
                          <a:cs typeface="Times New Roman"/>
                          <a:sym typeface="Times New Roman"/>
                        </a:rPr>
                        <a:t>O(log n)</a:t>
                      </a:r>
                    </a:p>
                  </a:txBody>
                  <a:tcPr marL="76200" marR="76200" marT="76200" marB="76200" horzOverflow="overflow">
                    <a:lnL>
                      <a:solidFill>
                        <a:srgbClr val="C7CCBE"/>
                      </a:solidFill>
                    </a:lnL>
                    <a:lnR>
                      <a:solidFill>
                        <a:srgbClr val="C7CCBE"/>
                      </a:solidFill>
                    </a:lnR>
                    <a:lnT>
                      <a:solidFill>
                        <a:srgbClr val="C7CCBE"/>
                      </a:solidFill>
                    </a:lnT>
                    <a:lnB>
                      <a:solidFill>
                        <a:srgbClr val="C7CCBE"/>
                      </a:solidFill>
                    </a:lnB>
                    <a:solidFill>
                      <a:srgbClr val="FFFFFF"/>
                    </a:solidFill>
                  </a:tcPr>
                </a:tc>
              </a:tr>
              <a:tr h="609638">
                <a:tc>
                  <a:txBody>
                    <a:bodyPr/>
                    <a:lstStyle/>
                    <a:p>
                      <a:pPr algn="ctr">
                        <a:defRPr sz="1800"/>
                      </a:pPr>
                      <a:r>
                        <a:rPr>
                          <a:latin typeface="Times New Roman"/>
                          <a:ea typeface="Times New Roman"/>
                          <a:cs typeface="Times New Roman"/>
                          <a:sym typeface="Times New Roman"/>
                        </a:rPr>
                        <a:t>4</a:t>
                      </a:r>
                    </a:p>
                  </a:txBody>
                  <a:tcPr marL="76200" marR="76200" marT="76200" marB="76200" horzOverflow="overflow">
                    <a:lnL>
                      <a:solidFill>
                        <a:srgbClr val="C7CCBE"/>
                      </a:solidFill>
                    </a:lnL>
                    <a:lnR>
                      <a:solidFill>
                        <a:srgbClr val="C7CCBE"/>
                      </a:solidFill>
                    </a:lnR>
                    <a:lnT>
                      <a:solidFill>
                        <a:srgbClr val="C7CCBE"/>
                      </a:solidFill>
                    </a:lnT>
                    <a:lnB>
                      <a:solidFill>
                        <a:srgbClr val="C7CCBE"/>
                      </a:solidFill>
                    </a:lnB>
                    <a:solidFill>
                      <a:srgbClr val="EFF1EB"/>
                    </a:solidFill>
                  </a:tcPr>
                </a:tc>
                <a:tc>
                  <a:txBody>
                    <a:bodyPr/>
                    <a:lstStyle/>
                    <a:p>
                      <a:pPr algn="ctr">
                        <a:defRPr sz="1800"/>
                      </a:pPr>
                      <a:r>
                        <a:rPr>
                          <a:latin typeface="Times New Roman"/>
                          <a:ea typeface="Times New Roman"/>
                          <a:cs typeface="Times New Roman"/>
                          <a:sym typeface="Times New Roman"/>
                        </a:rPr>
                        <a:t>Worst case space complexity</a:t>
                      </a:r>
                    </a:p>
                  </a:txBody>
                  <a:tcPr marL="76200" marR="76200" marT="76200" marB="76200" horzOverflow="overflow">
                    <a:lnL>
                      <a:solidFill>
                        <a:srgbClr val="C7CCBE"/>
                      </a:solidFill>
                    </a:lnL>
                    <a:lnR>
                      <a:solidFill>
                        <a:srgbClr val="C7CCBE"/>
                      </a:solidFill>
                    </a:lnR>
                    <a:lnT>
                      <a:solidFill>
                        <a:srgbClr val="C7CCBE"/>
                      </a:solidFill>
                    </a:lnT>
                    <a:lnB>
                      <a:solidFill>
                        <a:srgbClr val="C7CCBE"/>
                      </a:solidFill>
                    </a:lnB>
                    <a:solidFill>
                      <a:srgbClr val="EFF1EB"/>
                    </a:solidFill>
                  </a:tcPr>
                </a:tc>
                <a:tc>
                  <a:txBody>
                    <a:bodyPr/>
                    <a:lstStyle/>
                    <a:p>
                      <a:pPr algn="ctr">
                        <a:defRPr sz="1800"/>
                      </a:pPr>
                      <a:r>
                        <a:rPr>
                          <a:latin typeface="Times New Roman"/>
                          <a:ea typeface="Times New Roman"/>
                          <a:cs typeface="Times New Roman"/>
                          <a:sym typeface="Times New Roman"/>
                        </a:rPr>
                        <a:t>O(1)</a:t>
                      </a:r>
                    </a:p>
                  </a:txBody>
                  <a:tcPr marL="76200" marR="76200" marT="76200" marB="76200" horzOverflow="overflow">
                    <a:lnL>
                      <a:solidFill>
                        <a:srgbClr val="C7CCBE"/>
                      </a:solidFill>
                    </a:lnL>
                    <a:lnR>
                      <a:solidFill>
                        <a:srgbClr val="C7CCBE"/>
                      </a:solidFill>
                    </a:lnR>
                    <a:lnT>
                      <a:solidFill>
                        <a:srgbClr val="C7CCBE"/>
                      </a:solidFill>
                    </a:lnT>
                    <a:lnB>
                      <a:solidFill>
                        <a:srgbClr val="C7CCBE"/>
                      </a:solidFill>
                    </a:lnB>
                    <a:solidFill>
                      <a:srgbClr val="EFF1EB"/>
                    </a:solidFill>
                  </a:tcPr>
                </a:tc>
              </a:tr>
            </a:tbl>
          </a:graphicData>
        </a:graphic>
      </p:graphicFrame>
      <p:sp>
        <p:nvSpPr>
          <p:cNvPr id="249" name="Rectangle 1"/>
          <p:cNvSpPr/>
          <p:nvPr/>
        </p:nvSpPr>
        <p:spPr>
          <a:xfrm>
            <a:off x="467543" y="988862"/>
            <a:ext cx="2592290" cy="630063"/>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defRPr>
                <a:solidFill>
                  <a:srgbClr val="610B38"/>
                </a:solidFill>
                <a:latin typeface="erdana"/>
                <a:ea typeface="erdana"/>
                <a:cs typeface="erdana"/>
                <a:sym typeface="erdana"/>
              </a:defRPr>
            </a:lvl1pPr>
          </a:lstStyle>
          <a:p>
            <a:r>
              <a:t>Complexity</a:t>
            </a: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Title 1"/>
          <p:cNvSpPr txBox="1">
            <a:spLocks noGrp="1"/>
          </p:cNvSpPr>
          <p:nvPr>
            <p:ph type="title"/>
          </p:nvPr>
        </p:nvSpPr>
        <p:spPr>
          <a:xfrm>
            <a:off x="457200" y="44624"/>
            <a:ext cx="8229600" cy="706090"/>
          </a:xfrm>
          <a:prstGeom prst="rect">
            <a:avLst/>
          </a:prstGeom>
        </p:spPr>
        <p:txBody>
          <a:bodyPr/>
          <a:lstStyle>
            <a:lvl1pPr>
              <a:defRPr sz="3200">
                <a:latin typeface="Times New Roman"/>
                <a:ea typeface="Times New Roman"/>
                <a:cs typeface="Times New Roman"/>
                <a:sym typeface="Times New Roman"/>
              </a:defRPr>
            </a:lvl1pPr>
          </a:lstStyle>
          <a:p>
            <a:r>
              <a:t>MERGE SORT</a:t>
            </a:r>
          </a:p>
        </p:txBody>
      </p:sp>
      <p:sp>
        <p:nvSpPr>
          <p:cNvPr id="252" name="Content Placeholder 2"/>
          <p:cNvSpPr txBox="1">
            <a:spLocks noGrp="1"/>
          </p:cNvSpPr>
          <p:nvPr>
            <p:ph type="body" idx="1"/>
          </p:nvPr>
        </p:nvSpPr>
        <p:spPr>
          <a:xfrm>
            <a:off x="179511" y="836711"/>
            <a:ext cx="8784978" cy="5832650"/>
          </a:xfrm>
          <a:prstGeom prst="rect">
            <a:avLst/>
          </a:prstGeom>
        </p:spPr>
        <p:txBody>
          <a:bodyPr/>
          <a:lstStyle/>
          <a:p>
            <a:pPr>
              <a:spcBef>
                <a:spcPts val="400"/>
              </a:spcBef>
              <a:defRPr sz="1800">
                <a:latin typeface="Times New Roman"/>
                <a:ea typeface="Times New Roman"/>
                <a:cs typeface="Times New Roman"/>
                <a:sym typeface="Times New Roman"/>
              </a:defRPr>
            </a:pPr>
            <a:r>
              <a:t>Merge sort is a sorting technique based on divide and conquer technique. With worst-case time complexity being Ο(n log n), it is one of the most respected algorithms.</a:t>
            </a:r>
          </a:p>
          <a:p>
            <a:pPr>
              <a:spcBef>
                <a:spcPts val="400"/>
              </a:spcBef>
              <a:defRPr sz="1800">
                <a:latin typeface="Times New Roman"/>
                <a:ea typeface="Times New Roman"/>
                <a:cs typeface="Times New Roman"/>
                <a:sym typeface="Times New Roman"/>
              </a:defRPr>
            </a:pPr>
            <a:r>
              <a:t>Merge sort first divides the array into equal halves and then combines them in a sorted manner.</a:t>
            </a:r>
          </a:p>
          <a:p>
            <a:pPr marL="342899" indent="-342899">
              <a:spcBef>
                <a:spcPts val="400"/>
              </a:spcBef>
              <a:defRPr sz="1900">
                <a:latin typeface="Times New Roman"/>
                <a:ea typeface="Times New Roman"/>
                <a:cs typeface="Times New Roman"/>
                <a:sym typeface="Times New Roman"/>
              </a:defRPr>
            </a:pPr>
            <a:r>
              <a:t>To understand merge sort, we take an unsorted array as the following −</a:t>
            </a:r>
          </a:p>
          <a:p>
            <a:endParaRPr/>
          </a:p>
          <a:p>
            <a:pPr>
              <a:spcBef>
                <a:spcPts val="400"/>
              </a:spcBef>
              <a:defRPr sz="1800">
                <a:latin typeface="Times New Roman"/>
                <a:ea typeface="Times New Roman"/>
                <a:cs typeface="Times New Roman"/>
                <a:sym typeface="Times New Roman"/>
              </a:defRPr>
            </a:pPr>
            <a:r>
              <a:t>We know that merge sort first divides the whole array iteratively into equal halves unless the atomic values are achieved. We see here that an array of 8 items is divided into two arrays of size 4.</a:t>
            </a:r>
          </a:p>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r>
              <a:t>This does not change the sequence of appearance of items in the original. Now we divide these two arrays into halves</a:t>
            </a:r>
            <a:r>
              <a:rPr sz="3200"/>
              <a:t>.</a:t>
            </a:r>
          </a:p>
          <a:p>
            <a:pPr marL="0" indent="0">
              <a:buSzTx/>
              <a:buNone/>
              <a:defRPr>
                <a:latin typeface="Times New Roman"/>
                <a:ea typeface="Times New Roman"/>
                <a:cs typeface="Times New Roman"/>
                <a:sym typeface="Times New Roman"/>
              </a:defRPr>
            </a:pPr>
            <a:r>
              <a:t/>
            </a:r>
            <a:br/>
            <a:r>
              <a:rPr sz="1800"/>
              <a:t>We further divide these arrays and we achieve atomic value which can no more be divided</a:t>
            </a:r>
          </a:p>
          <a:p>
            <a:pPr marL="0" indent="0">
              <a:spcBef>
                <a:spcPts val="400"/>
              </a:spcBef>
              <a:buSzTx/>
              <a:buNone/>
              <a:defRPr sz="1800">
                <a:latin typeface="Times New Roman"/>
                <a:ea typeface="Times New Roman"/>
                <a:cs typeface="Times New Roman"/>
                <a:sym typeface="Times New Roman"/>
              </a:defRPr>
            </a:pPr>
            <a:r>
              <a:t>.</a:t>
            </a:r>
          </a:p>
        </p:txBody>
      </p:sp>
      <p:pic>
        <p:nvPicPr>
          <p:cNvPr id="253" name="Picture 2" descr="Picture 2"/>
          <p:cNvPicPr>
            <a:picLocks noChangeAspect="1"/>
          </p:cNvPicPr>
          <p:nvPr/>
        </p:nvPicPr>
        <p:blipFill>
          <a:blip r:embed="rId2">
            <a:extLst/>
          </a:blip>
          <a:stretch>
            <a:fillRect/>
          </a:stretch>
        </p:blipFill>
        <p:spPr>
          <a:xfrm>
            <a:off x="1835697" y="2420888"/>
            <a:ext cx="5184574" cy="533401"/>
          </a:xfrm>
          <a:prstGeom prst="rect">
            <a:avLst/>
          </a:prstGeom>
          <a:ln w="12700">
            <a:miter lim="400000"/>
          </a:ln>
        </p:spPr>
      </p:pic>
      <p:pic>
        <p:nvPicPr>
          <p:cNvPr id="254" name="Picture 4" descr="Picture 4"/>
          <p:cNvPicPr>
            <a:picLocks noChangeAspect="1"/>
          </p:cNvPicPr>
          <p:nvPr/>
        </p:nvPicPr>
        <p:blipFill>
          <a:blip r:embed="rId3">
            <a:extLst/>
          </a:blip>
          <a:stretch>
            <a:fillRect/>
          </a:stretch>
        </p:blipFill>
        <p:spPr>
          <a:xfrm>
            <a:off x="1811741" y="3769221"/>
            <a:ext cx="5208530" cy="523876"/>
          </a:xfrm>
          <a:prstGeom prst="rect">
            <a:avLst/>
          </a:prstGeom>
          <a:ln w="12700">
            <a:miter lim="400000"/>
          </a:ln>
        </p:spPr>
      </p:pic>
      <p:pic>
        <p:nvPicPr>
          <p:cNvPr id="255" name="Picture 5" descr="Picture 5"/>
          <p:cNvPicPr>
            <a:picLocks noChangeAspect="1"/>
          </p:cNvPicPr>
          <p:nvPr/>
        </p:nvPicPr>
        <p:blipFill>
          <a:blip r:embed="rId4">
            <a:extLst/>
          </a:blip>
          <a:stretch>
            <a:fillRect/>
          </a:stretch>
        </p:blipFill>
        <p:spPr>
          <a:xfrm>
            <a:off x="1835698" y="5013176"/>
            <a:ext cx="5184574" cy="533401"/>
          </a:xfrm>
          <a:prstGeom prst="rect">
            <a:avLst/>
          </a:prstGeom>
          <a:ln w="12700">
            <a:miter lim="400000"/>
          </a:ln>
        </p:spPr>
      </p:pic>
      <p:pic>
        <p:nvPicPr>
          <p:cNvPr id="256" name="Picture 6" descr="Picture 6"/>
          <p:cNvPicPr>
            <a:picLocks noChangeAspect="1"/>
          </p:cNvPicPr>
          <p:nvPr/>
        </p:nvPicPr>
        <p:blipFill>
          <a:blip r:embed="rId5">
            <a:extLst/>
          </a:blip>
          <a:stretch>
            <a:fillRect/>
          </a:stretch>
        </p:blipFill>
        <p:spPr>
          <a:xfrm>
            <a:off x="1811741" y="6021287"/>
            <a:ext cx="5208532" cy="52387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itle 1"/>
          <p:cNvSpPr txBox="1">
            <a:spLocks noGrp="1"/>
          </p:cNvSpPr>
          <p:nvPr>
            <p:ph type="title"/>
          </p:nvPr>
        </p:nvSpPr>
        <p:spPr>
          <a:xfrm>
            <a:off x="457200" y="44623"/>
            <a:ext cx="8229600" cy="634084"/>
          </a:xfrm>
          <a:prstGeom prst="rect">
            <a:avLst/>
          </a:prstGeom>
        </p:spPr>
        <p:txBody>
          <a:bodyPr/>
          <a:lstStyle>
            <a:lvl1pPr>
              <a:defRPr sz="3200">
                <a:latin typeface="Times New Roman"/>
                <a:ea typeface="Times New Roman"/>
                <a:cs typeface="Times New Roman"/>
                <a:sym typeface="Times New Roman"/>
              </a:defRPr>
            </a:lvl1pPr>
          </a:lstStyle>
          <a:p>
            <a:r>
              <a:t>MERGE SORT</a:t>
            </a:r>
          </a:p>
        </p:txBody>
      </p:sp>
      <p:sp>
        <p:nvSpPr>
          <p:cNvPr id="259" name="Content Placeholder 2"/>
          <p:cNvSpPr txBox="1">
            <a:spLocks noGrp="1"/>
          </p:cNvSpPr>
          <p:nvPr>
            <p:ph type="body" idx="1"/>
          </p:nvPr>
        </p:nvSpPr>
        <p:spPr>
          <a:xfrm>
            <a:off x="179511" y="764703"/>
            <a:ext cx="8784978" cy="5976666"/>
          </a:xfrm>
          <a:prstGeom prst="rect">
            <a:avLst/>
          </a:prstGeom>
        </p:spPr>
        <p:txBody>
          <a:bodyPr/>
          <a:lstStyle/>
          <a:p>
            <a:pPr>
              <a:spcBef>
                <a:spcPts val="400"/>
              </a:spcBef>
              <a:defRPr sz="1800">
                <a:latin typeface="Times New Roman"/>
                <a:ea typeface="Times New Roman"/>
                <a:cs typeface="Times New Roman"/>
                <a:sym typeface="Times New Roman"/>
              </a:defRPr>
            </a:pPr>
            <a:r>
              <a:t>Now, we combine them in exactly the same manner as they were broken down. Please note the color codes given to these lists.</a:t>
            </a:r>
          </a:p>
          <a:p>
            <a:pPr>
              <a:spcBef>
                <a:spcPts val="400"/>
              </a:spcBef>
              <a:defRPr sz="1800">
                <a:latin typeface="Times New Roman"/>
                <a:ea typeface="Times New Roman"/>
                <a:cs typeface="Times New Roman"/>
                <a:sym typeface="Times New Roman"/>
              </a:defRPr>
            </a:pPr>
            <a:r>
              <a:t>We first compare the element for each list and then combine them into another list in a sorted manner. We see that 14 and 33 are in sorted positions. We compare 27 and 10 and in the target list of 2 values we put 10 first, followed by 27. We change the order of 19 and 35 whereas 42 and 44 are placed sequentially.</a:t>
            </a:r>
          </a:p>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endParaRPr/>
          </a:p>
          <a:p>
            <a:pPr>
              <a:spcBef>
                <a:spcPts val="400"/>
              </a:spcBef>
              <a:defRPr sz="1800">
                <a:latin typeface="Times New Roman"/>
                <a:ea typeface="Times New Roman"/>
                <a:cs typeface="Times New Roman"/>
                <a:sym typeface="Times New Roman"/>
              </a:defRPr>
            </a:pPr>
            <a:r>
              <a:t>In the next iteration of the combining phase, we compare lists of two data values, and merge them into a list of found data values placing all in a sorted order.</a:t>
            </a:r>
          </a:p>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endParaRPr/>
          </a:p>
          <a:p>
            <a:pPr>
              <a:spcBef>
                <a:spcPts val="400"/>
              </a:spcBef>
              <a:defRPr sz="1800">
                <a:latin typeface="Times New Roman"/>
                <a:ea typeface="Times New Roman"/>
                <a:cs typeface="Times New Roman"/>
                <a:sym typeface="Times New Roman"/>
              </a:defRPr>
            </a:pPr>
            <a:r>
              <a:t>After the final merging, the list should look like this −</a:t>
            </a:r>
          </a:p>
        </p:txBody>
      </p:sp>
      <p:pic>
        <p:nvPicPr>
          <p:cNvPr id="260" name="Picture 2" descr="Picture 2"/>
          <p:cNvPicPr>
            <a:picLocks noChangeAspect="1"/>
          </p:cNvPicPr>
          <p:nvPr/>
        </p:nvPicPr>
        <p:blipFill>
          <a:blip r:embed="rId2">
            <a:extLst/>
          </a:blip>
          <a:stretch>
            <a:fillRect/>
          </a:stretch>
        </p:blipFill>
        <p:spPr>
          <a:xfrm>
            <a:off x="1763688" y="2564903"/>
            <a:ext cx="5760640" cy="628871"/>
          </a:xfrm>
          <a:prstGeom prst="rect">
            <a:avLst/>
          </a:prstGeom>
          <a:ln w="12700">
            <a:miter lim="400000"/>
          </a:ln>
        </p:spPr>
      </p:pic>
      <p:pic>
        <p:nvPicPr>
          <p:cNvPr id="261" name="Picture 3" descr="Picture 3"/>
          <p:cNvPicPr>
            <a:picLocks noChangeAspect="1"/>
          </p:cNvPicPr>
          <p:nvPr/>
        </p:nvPicPr>
        <p:blipFill>
          <a:blip r:embed="rId3">
            <a:extLst/>
          </a:blip>
          <a:stretch>
            <a:fillRect/>
          </a:stretch>
        </p:blipFill>
        <p:spPr>
          <a:xfrm>
            <a:off x="1763688" y="3933056"/>
            <a:ext cx="5760640" cy="576065"/>
          </a:xfrm>
          <a:prstGeom prst="rect">
            <a:avLst/>
          </a:prstGeom>
          <a:ln w="12700">
            <a:miter lim="400000"/>
          </a:ln>
        </p:spPr>
      </p:pic>
      <p:pic>
        <p:nvPicPr>
          <p:cNvPr id="262" name="Picture 4" descr="Picture 4"/>
          <p:cNvPicPr>
            <a:picLocks noChangeAspect="1"/>
          </p:cNvPicPr>
          <p:nvPr/>
        </p:nvPicPr>
        <p:blipFill>
          <a:blip r:embed="rId4">
            <a:extLst/>
          </a:blip>
          <a:stretch>
            <a:fillRect/>
          </a:stretch>
        </p:blipFill>
        <p:spPr>
          <a:xfrm>
            <a:off x="1763688" y="4941168"/>
            <a:ext cx="5760640" cy="533401"/>
          </a:xfrm>
          <a:prstGeom prst="rect">
            <a:avLst/>
          </a:prstGeom>
          <a:ln w="12700">
            <a:miter lim="400000"/>
          </a:ln>
        </p:spPr>
      </p:pic>
    </p:spTree>
    <p:extLst>
      <p:ext uri="{BB962C8B-B14F-4D97-AF65-F5344CB8AC3E}">
        <p14:creationId xmlns:p14="http://schemas.microsoft.com/office/powerpoint/2010/main" val="2279237647"/>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52400"/>
            <a:ext cx="8763000" cy="6477000"/>
          </a:xfrm>
        </p:spPr>
        <p:txBody>
          <a:bodyPr/>
          <a:lstStyle/>
          <a:p>
            <a:endParaRPr lang="en-US" dirty="0"/>
          </a:p>
        </p:txBody>
      </p:sp>
      <p:pic>
        <p:nvPicPr>
          <p:cNvPr id="1026" name="Picture 2" descr="C:\Users\ADMIN\Downloads\IMG_20200930_1100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152400"/>
            <a:ext cx="8915400"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719293"/>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228600"/>
            <a:ext cx="8686800" cy="6400800"/>
          </a:xfrm>
        </p:spPr>
        <p:txBody>
          <a:bodyPr/>
          <a:lstStyle/>
          <a:p>
            <a:endParaRPr lang="en-US" dirty="0"/>
          </a:p>
        </p:txBody>
      </p:sp>
      <p:pic>
        <p:nvPicPr>
          <p:cNvPr id="2050" name="Picture 2" descr="C:\Users\ADMIN\Downloads\IMG_20200930_1101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8991600"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83108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txBox="1">
            <a:spLocks noGrp="1"/>
          </p:cNvSpPr>
          <p:nvPr>
            <p:ph type="title"/>
          </p:nvPr>
        </p:nvSpPr>
        <p:spPr>
          <a:xfrm>
            <a:off x="395536" y="44624"/>
            <a:ext cx="8229601" cy="562074"/>
          </a:xfrm>
          <a:prstGeom prst="rect">
            <a:avLst/>
          </a:prstGeom>
        </p:spPr>
        <p:txBody>
          <a:bodyPr>
            <a:normAutofit fontScale="90000"/>
          </a:bodyPr>
          <a:lstStyle>
            <a:lvl1pPr>
              <a:defRPr sz="3200">
                <a:latin typeface="Times New Roman"/>
                <a:ea typeface="Times New Roman"/>
                <a:cs typeface="Times New Roman"/>
                <a:sym typeface="Times New Roman"/>
              </a:defRPr>
            </a:lvl1pPr>
          </a:lstStyle>
          <a:p>
            <a:r>
              <a:t>DISJOINT SET OPERATIONS</a:t>
            </a:r>
          </a:p>
        </p:txBody>
      </p:sp>
      <p:sp>
        <p:nvSpPr>
          <p:cNvPr id="120" name="Content Placeholder 2"/>
          <p:cNvSpPr txBox="1">
            <a:spLocks noGrp="1"/>
          </p:cNvSpPr>
          <p:nvPr>
            <p:ph type="body" idx="1"/>
          </p:nvPr>
        </p:nvSpPr>
        <p:spPr>
          <a:xfrm>
            <a:off x="251519" y="836711"/>
            <a:ext cx="8712970" cy="5832650"/>
          </a:xfrm>
          <a:prstGeom prst="rect">
            <a:avLst/>
          </a:prstGeom>
          <a:blipFill>
            <a:blip r:embed="rId2"/>
            <a:stretch>
              <a:fillRect/>
            </a:stretch>
          </a:blipFill>
        </p:spPr>
        <p:txBody>
          <a:bodyPr/>
          <a:lstStyle/>
          <a:p>
            <a:r>
              <a:t> </a:t>
            </a:r>
          </a:p>
        </p:txBody>
      </p:sp>
      <p:sp>
        <p:nvSpPr>
          <p:cNvPr id="121" name="Straight Connector 4"/>
          <p:cNvSpPr/>
          <p:nvPr/>
        </p:nvSpPr>
        <p:spPr>
          <a:xfrm flipH="1">
            <a:off x="4572000" y="2132856"/>
            <a:ext cx="72009" cy="216025"/>
          </a:xfrm>
          <a:prstGeom prst="line">
            <a:avLst/>
          </a:prstGeom>
          <a:ln>
            <a:solidFill>
              <a:srgbClr val="4A7EBB"/>
            </a:solidFill>
          </a:ln>
        </p:spPr>
        <p:txBody>
          <a:bodyPr lIns="45719" rIns="45719"/>
          <a:lstStyle/>
          <a:p>
            <a:endParaRP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315884"/>
            <a:ext cx="8839200" cy="6389716"/>
          </a:xfrm>
        </p:spPr>
        <p:txBody>
          <a:bodyPr/>
          <a:lstStyle/>
          <a:p>
            <a:endParaRPr lang="en-US" dirty="0"/>
          </a:p>
        </p:txBody>
      </p:sp>
      <p:pic>
        <p:nvPicPr>
          <p:cNvPr id="3074" name="Picture 2" descr="C:\Users\ADMIN\Downloads\IMG_20200930_1101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8915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7473794"/>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152400"/>
            <a:ext cx="8458200" cy="6477000"/>
          </a:xfrm>
        </p:spPr>
        <p:txBody>
          <a:bodyPr/>
          <a:lstStyle/>
          <a:p>
            <a:endParaRPr lang="en-US" dirty="0"/>
          </a:p>
        </p:txBody>
      </p:sp>
      <p:pic>
        <p:nvPicPr>
          <p:cNvPr id="4098" name="Picture 2" descr="C:\Users\ADMIN\Downloads\IMG_20200930_110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27" y="0"/>
            <a:ext cx="9982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298094"/>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52400"/>
            <a:ext cx="8839200" cy="6629400"/>
          </a:xfrm>
        </p:spPr>
        <p:txBody>
          <a:bodyPr/>
          <a:lstStyle/>
          <a:p>
            <a:endParaRPr lang="en-US" dirty="0"/>
          </a:p>
        </p:txBody>
      </p:sp>
      <p:pic>
        <p:nvPicPr>
          <p:cNvPr id="5124" name="Picture 4" descr="C:\Users\ADMIN\Downloads\IMG_20200930_11071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52400"/>
            <a:ext cx="8915400"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391364"/>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itle 1"/>
          <p:cNvSpPr txBox="1">
            <a:spLocks noGrp="1"/>
          </p:cNvSpPr>
          <p:nvPr>
            <p:ph type="title"/>
          </p:nvPr>
        </p:nvSpPr>
        <p:spPr>
          <a:xfrm>
            <a:off x="457200" y="44623"/>
            <a:ext cx="8229600" cy="634084"/>
          </a:xfrm>
          <a:prstGeom prst="rect">
            <a:avLst/>
          </a:prstGeom>
        </p:spPr>
        <p:txBody>
          <a:bodyPr/>
          <a:lstStyle>
            <a:lvl1pPr>
              <a:defRPr sz="3200">
                <a:latin typeface="Times New Roman"/>
                <a:ea typeface="Times New Roman"/>
                <a:cs typeface="Times New Roman"/>
                <a:sym typeface="Times New Roman"/>
              </a:defRPr>
            </a:lvl1pPr>
          </a:lstStyle>
          <a:p>
            <a:r>
              <a:t>MERGE SORT</a:t>
            </a:r>
          </a:p>
        </p:txBody>
      </p:sp>
      <p:sp>
        <p:nvSpPr>
          <p:cNvPr id="268" name="Content Placeholder 3"/>
          <p:cNvSpPr txBox="1">
            <a:spLocks noGrp="1"/>
          </p:cNvSpPr>
          <p:nvPr>
            <p:ph type="body" idx="1"/>
          </p:nvPr>
        </p:nvSpPr>
        <p:spPr>
          <a:xfrm>
            <a:off x="251519" y="1268759"/>
            <a:ext cx="8640962" cy="4680522"/>
          </a:xfrm>
          <a:prstGeom prst="rect">
            <a:avLst/>
          </a:prstGeom>
        </p:spPr>
        <p:txBody>
          <a:bodyPr/>
          <a:lstStyle/>
          <a:p>
            <a:pPr marL="0" lvl="4" indent="1828800">
              <a:spcBef>
                <a:spcPts val="400"/>
              </a:spcBef>
              <a:buSzTx/>
              <a:buNone/>
              <a:defRPr sz="2000"/>
            </a:pPr>
            <a:r>
              <a:t>Algorithm MergeSort(low, high)</a:t>
            </a:r>
          </a:p>
          <a:p>
            <a:pPr marL="0" lvl="4" indent="1828800">
              <a:spcBef>
                <a:spcPts val="400"/>
              </a:spcBef>
              <a:buSzTx/>
              <a:buNone/>
              <a:defRPr sz="2000"/>
            </a:pPr>
            <a:r>
              <a:t>	{</a:t>
            </a:r>
          </a:p>
          <a:p>
            <a:pPr marL="0" lvl="4" indent="1828800">
              <a:spcBef>
                <a:spcPts val="400"/>
              </a:spcBef>
              <a:buSzTx/>
              <a:buNone/>
              <a:defRPr sz="2000"/>
            </a:pPr>
            <a:r>
              <a:t>	     if(low &lt; high)</a:t>
            </a:r>
          </a:p>
          <a:p>
            <a:pPr marL="0" lvl="4" indent="1828800">
              <a:spcBef>
                <a:spcPts val="400"/>
              </a:spcBef>
              <a:buSzTx/>
              <a:buNone/>
              <a:defRPr sz="2000"/>
            </a:pPr>
            <a:r>
              <a:t>		{</a:t>
            </a:r>
          </a:p>
          <a:p>
            <a:pPr marL="0" lvl="4" indent="1828800">
              <a:spcBef>
                <a:spcPts val="400"/>
              </a:spcBef>
              <a:buSzTx/>
              <a:buNone/>
              <a:defRPr sz="2000"/>
            </a:pPr>
            <a:r>
              <a:t> 		      mid := └(low + high)/2┘;</a:t>
            </a:r>
          </a:p>
          <a:p>
            <a:pPr marL="0" lvl="4" indent="1828800">
              <a:spcBef>
                <a:spcPts val="400"/>
              </a:spcBef>
              <a:buSzTx/>
              <a:buNone/>
              <a:defRPr sz="2000"/>
            </a:pPr>
            <a:r>
              <a:t>		      MergeSort(low, mid);</a:t>
            </a:r>
          </a:p>
          <a:p>
            <a:pPr marL="0" lvl="4" indent="1828800">
              <a:spcBef>
                <a:spcPts val="400"/>
              </a:spcBef>
              <a:buSzTx/>
              <a:buNone/>
              <a:defRPr sz="2000"/>
            </a:pPr>
            <a:r>
              <a:t>		      MergeSort(mid+1, high);</a:t>
            </a:r>
          </a:p>
          <a:p>
            <a:pPr marL="0" lvl="4" indent="1828800">
              <a:spcBef>
                <a:spcPts val="400"/>
              </a:spcBef>
              <a:buSzTx/>
              <a:buNone/>
              <a:defRPr sz="2000"/>
            </a:pPr>
            <a:r>
              <a:t>		      Merge(low, mid, high);</a:t>
            </a:r>
          </a:p>
          <a:p>
            <a:pPr marL="0" lvl="4" indent="1828800">
              <a:spcBef>
                <a:spcPts val="400"/>
              </a:spcBef>
              <a:buSzTx/>
              <a:buNone/>
              <a:defRPr sz="2000"/>
            </a:pPr>
            <a:r>
              <a:t>		}</a:t>
            </a:r>
          </a:p>
          <a:p>
            <a:pPr marL="0" lvl="4" indent="1828800">
              <a:spcBef>
                <a:spcPts val="400"/>
              </a:spcBef>
              <a:buSzTx/>
              <a:buNone/>
              <a:defRPr sz="2000"/>
            </a:pPr>
            <a:r>
              <a:t>	}</a:t>
            </a: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Title 1"/>
          <p:cNvSpPr txBox="1">
            <a:spLocks noGrp="1"/>
          </p:cNvSpPr>
          <p:nvPr>
            <p:ph type="title"/>
          </p:nvPr>
        </p:nvSpPr>
        <p:spPr>
          <a:xfrm>
            <a:off x="457200" y="44623"/>
            <a:ext cx="8229600" cy="490068"/>
          </a:xfrm>
          <a:prstGeom prst="rect">
            <a:avLst/>
          </a:prstGeom>
        </p:spPr>
        <p:txBody>
          <a:bodyPr>
            <a:normAutofit fontScale="90000"/>
          </a:bodyPr>
          <a:lstStyle>
            <a:lvl1pPr defTabSz="841247">
              <a:defRPr sz="2944">
                <a:latin typeface="Times New Roman"/>
                <a:ea typeface="Times New Roman"/>
                <a:cs typeface="Times New Roman"/>
                <a:sym typeface="Times New Roman"/>
              </a:defRPr>
            </a:lvl1pPr>
          </a:lstStyle>
          <a:p>
            <a:r>
              <a:t>MERGE SORT</a:t>
            </a:r>
          </a:p>
        </p:txBody>
      </p:sp>
      <p:sp>
        <p:nvSpPr>
          <p:cNvPr id="271" name="Content Placeholder 2"/>
          <p:cNvSpPr txBox="1">
            <a:spLocks noGrp="1"/>
          </p:cNvSpPr>
          <p:nvPr>
            <p:ph type="body" idx="1"/>
          </p:nvPr>
        </p:nvSpPr>
        <p:spPr>
          <a:xfrm>
            <a:off x="179511" y="620687"/>
            <a:ext cx="8856986" cy="6048674"/>
          </a:xfrm>
          <a:prstGeom prst="rect">
            <a:avLst/>
          </a:prstGeom>
        </p:spPr>
        <p:txBody>
          <a:bodyPr/>
          <a:lstStyle/>
          <a:p>
            <a:pPr marL="0" lvl="2" indent="914400">
              <a:lnSpc>
                <a:spcPct val="90000"/>
              </a:lnSpc>
              <a:spcBef>
                <a:spcPts val="500"/>
              </a:spcBef>
              <a:buSzTx/>
              <a:buNone/>
              <a:defRPr sz="2400"/>
            </a:pPr>
            <a:r>
              <a:t>	</a:t>
            </a:r>
            <a:r>
              <a:rPr sz="1800">
                <a:latin typeface="Times New Roman"/>
                <a:ea typeface="Times New Roman"/>
                <a:cs typeface="Times New Roman"/>
                <a:sym typeface="Times New Roman"/>
              </a:rPr>
              <a:t>Algorithm Merge(low, mid, high)</a:t>
            </a:r>
          </a:p>
          <a:p>
            <a:pPr marL="0" lvl="2" indent="914400">
              <a:lnSpc>
                <a:spcPct val="90000"/>
              </a:lnSpc>
              <a:spcBef>
                <a:spcPts val="400"/>
              </a:spcBef>
              <a:buSzTx/>
              <a:buNone/>
              <a:defRPr sz="1800">
                <a:latin typeface="Times New Roman"/>
                <a:ea typeface="Times New Roman"/>
                <a:cs typeface="Times New Roman"/>
                <a:sym typeface="Times New Roman"/>
              </a:defRPr>
            </a:pPr>
            <a:r>
              <a:t>		{</a:t>
            </a:r>
            <a:endParaRPr sz="2400"/>
          </a:p>
          <a:p>
            <a:pPr marL="0" lvl="2" indent="914400">
              <a:lnSpc>
                <a:spcPct val="90000"/>
              </a:lnSpc>
              <a:spcBef>
                <a:spcPts val="400"/>
              </a:spcBef>
              <a:buSzTx/>
              <a:buNone/>
              <a:defRPr sz="1800">
                <a:latin typeface="Times New Roman"/>
                <a:ea typeface="Times New Roman"/>
                <a:cs typeface="Times New Roman"/>
                <a:sym typeface="Times New Roman"/>
              </a:defRPr>
            </a:pPr>
            <a:r>
              <a:t>		   h := low, i := low, j := mid+1;</a:t>
            </a:r>
            <a:endParaRPr sz="2400"/>
          </a:p>
          <a:p>
            <a:pPr marL="0" lvl="2" indent="914400">
              <a:lnSpc>
                <a:spcPct val="90000"/>
              </a:lnSpc>
              <a:spcBef>
                <a:spcPts val="400"/>
              </a:spcBef>
              <a:buSzTx/>
              <a:buNone/>
              <a:defRPr sz="1800">
                <a:latin typeface="Times New Roman"/>
                <a:ea typeface="Times New Roman"/>
                <a:cs typeface="Times New Roman"/>
                <a:sym typeface="Times New Roman"/>
              </a:defRPr>
            </a:pPr>
            <a:r>
              <a:t>		   while((h ≤  mid) and  (j ≤ high))</a:t>
            </a:r>
            <a:endParaRPr sz="2400"/>
          </a:p>
          <a:p>
            <a:pPr marL="0" lvl="2" indent="914400">
              <a:lnSpc>
                <a:spcPct val="90000"/>
              </a:lnSpc>
              <a:spcBef>
                <a:spcPts val="400"/>
              </a:spcBef>
              <a:buSzTx/>
              <a:buNone/>
              <a:defRPr sz="1800">
                <a:latin typeface="Times New Roman"/>
                <a:ea typeface="Times New Roman"/>
                <a:cs typeface="Times New Roman"/>
                <a:sym typeface="Times New Roman"/>
              </a:defRPr>
            </a:pPr>
            <a:r>
              <a:t>			{</a:t>
            </a:r>
            <a:endParaRPr sz="2400"/>
          </a:p>
          <a:p>
            <a:pPr marL="0" lvl="2" indent="914400">
              <a:lnSpc>
                <a:spcPct val="90000"/>
              </a:lnSpc>
              <a:spcBef>
                <a:spcPts val="400"/>
              </a:spcBef>
              <a:buSzTx/>
              <a:buNone/>
              <a:defRPr sz="1800">
                <a:latin typeface="Times New Roman"/>
                <a:ea typeface="Times New Roman"/>
                <a:cs typeface="Times New Roman"/>
                <a:sym typeface="Times New Roman"/>
              </a:defRPr>
            </a:pPr>
            <a:r>
              <a:t>			      if( a[h] ≤ a[j])</a:t>
            </a:r>
            <a:endParaRPr sz="2400"/>
          </a:p>
          <a:p>
            <a:pPr marL="0" lvl="2" indent="914400">
              <a:lnSpc>
                <a:spcPct val="90000"/>
              </a:lnSpc>
              <a:spcBef>
                <a:spcPts val="400"/>
              </a:spcBef>
              <a:buSzTx/>
              <a:buNone/>
              <a:defRPr sz="1800">
                <a:latin typeface="Times New Roman"/>
                <a:ea typeface="Times New Roman"/>
                <a:cs typeface="Times New Roman"/>
                <a:sym typeface="Times New Roman"/>
              </a:defRPr>
            </a:pPr>
            <a:r>
              <a:t>				{</a:t>
            </a:r>
            <a:endParaRPr sz="2400"/>
          </a:p>
          <a:p>
            <a:pPr marL="0" lvl="2" indent="914400">
              <a:lnSpc>
                <a:spcPct val="90000"/>
              </a:lnSpc>
              <a:spcBef>
                <a:spcPts val="400"/>
              </a:spcBef>
              <a:buSzTx/>
              <a:buNone/>
              <a:defRPr sz="1800">
                <a:latin typeface="Times New Roman"/>
                <a:ea typeface="Times New Roman"/>
                <a:cs typeface="Times New Roman"/>
                <a:sym typeface="Times New Roman"/>
              </a:defRPr>
            </a:pPr>
            <a:r>
              <a:t>				    b[i] = a[h];</a:t>
            </a:r>
            <a:endParaRPr sz="2400"/>
          </a:p>
          <a:p>
            <a:pPr marL="0" lvl="2" indent="914400">
              <a:lnSpc>
                <a:spcPct val="90000"/>
              </a:lnSpc>
              <a:spcBef>
                <a:spcPts val="400"/>
              </a:spcBef>
              <a:buSzTx/>
              <a:buNone/>
              <a:defRPr sz="1800">
                <a:latin typeface="Times New Roman"/>
                <a:ea typeface="Times New Roman"/>
                <a:cs typeface="Times New Roman"/>
                <a:sym typeface="Times New Roman"/>
              </a:defRPr>
            </a:pPr>
            <a:r>
              <a:t>				     h := h+1;</a:t>
            </a:r>
            <a:endParaRPr sz="2400"/>
          </a:p>
          <a:p>
            <a:pPr marL="0" lvl="2" indent="914400">
              <a:lnSpc>
                <a:spcPct val="90000"/>
              </a:lnSpc>
              <a:spcBef>
                <a:spcPts val="400"/>
              </a:spcBef>
              <a:buSzTx/>
              <a:buNone/>
              <a:defRPr sz="1800">
                <a:latin typeface="Times New Roman"/>
                <a:ea typeface="Times New Roman"/>
                <a:cs typeface="Times New Roman"/>
                <a:sym typeface="Times New Roman"/>
              </a:defRPr>
            </a:pPr>
            <a:r>
              <a:t>				}</a:t>
            </a:r>
            <a:endParaRPr sz="2400"/>
          </a:p>
          <a:p>
            <a:pPr marL="0" lvl="2" indent="914400">
              <a:lnSpc>
                <a:spcPct val="90000"/>
              </a:lnSpc>
              <a:spcBef>
                <a:spcPts val="400"/>
              </a:spcBef>
              <a:buSzTx/>
              <a:buNone/>
              <a:defRPr sz="1800">
                <a:latin typeface="Times New Roman"/>
                <a:ea typeface="Times New Roman"/>
                <a:cs typeface="Times New Roman"/>
                <a:sym typeface="Times New Roman"/>
              </a:defRPr>
            </a:pPr>
            <a:r>
              <a:t>			       else</a:t>
            </a:r>
            <a:endParaRPr sz="2400"/>
          </a:p>
          <a:p>
            <a:pPr marL="0" lvl="2" indent="914400">
              <a:lnSpc>
                <a:spcPct val="90000"/>
              </a:lnSpc>
              <a:spcBef>
                <a:spcPts val="400"/>
              </a:spcBef>
              <a:buSzTx/>
              <a:buNone/>
              <a:defRPr sz="1800">
                <a:latin typeface="Times New Roman"/>
                <a:ea typeface="Times New Roman"/>
                <a:cs typeface="Times New Roman"/>
                <a:sym typeface="Times New Roman"/>
              </a:defRPr>
            </a:pPr>
            <a:r>
              <a:t>				{</a:t>
            </a:r>
            <a:endParaRPr sz="2400"/>
          </a:p>
          <a:p>
            <a:pPr marL="0" lvl="2" indent="914400">
              <a:lnSpc>
                <a:spcPct val="90000"/>
              </a:lnSpc>
              <a:spcBef>
                <a:spcPts val="400"/>
              </a:spcBef>
              <a:buSzTx/>
              <a:buNone/>
              <a:defRPr sz="1800">
                <a:latin typeface="Times New Roman"/>
                <a:ea typeface="Times New Roman"/>
                <a:cs typeface="Times New Roman"/>
                <a:sym typeface="Times New Roman"/>
              </a:defRPr>
            </a:pPr>
            <a:r>
              <a:t>				     b[i] := a[j];</a:t>
            </a:r>
            <a:endParaRPr sz="2400"/>
          </a:p>
          <a:p>
            <a:pPr marL="0" lvl="2" indent="914400">
              <a:lnSpc>
                <a:spcPct val="90000"/>
              </a:lnSpc>
              <a:spcBef>
                <a:spcPts val="400"/>
              </a:spcBef>
              <a:buSzTx/>
              <a:buNone/>
              <a:defRPr sz="1800">
                <a:latin typeface="Times New Roman"/>
                <a:ea typeface="Times New Roman"/>
                <a:cs typeface="Times New Roman"/>
                <a:sym typeface="Times New Roman"/>
              </a:defRPr>
            </a:pPr>
            <a:r>
              <a:t>				      j := j+1;</a:t>
            </a:r>
            <a:endParaRPr sz="2400"/>
          </a:p>
          <a:p>
            <a:pPr marL="0" lvl="2" indent="914400">
              <a:lnSpc>
                <a:spcPct val="90000"/>
              </a:lnSpc>
              <a:spcBef>
                <a:spcPts val="400"/>
              </a:spcBef>
              <a:buSzTx/>
              <a:buNone/>
              <a:defRPr sz="1800">
                <a:latin typeface="Times New Roman"/>
                <a:ea typeface="Times New Roman"/>
                <a:cs typeface="Times New Roman"/>
                <a:sym typeface="Times New Roman"/>
              </a:defRPr>
            </a:pPr>
            <a:r>
              <a:t>				}</a:t>
            </a:r>
            <a:endParaRPr sz="2400"/>
          </a:p>
          <a:p>
            <a:pPr marL="0" lvl="2" indent="914400">
              <a:lnSpc>
                <a:spcPct val="90000"/>
              </a:lnSpc>
              <a:spcBef>
                <a:spcPts val="400"/>
              </a:spcBef>
              <a:buSzTx/>
              <a:buNone/>
              <a:defRPr sz="1800">
                <a:latin typeface="Times New Roman"/>
                <a:ea typeface="Times New Roman"/>
                <a:cs typeface="Times New Roman"/>
                <a:sym typeface="Times New Roman"/>
              </a:defRPr>
            </a:pPr>
            <a:r>
              <a:t>				i :=  i+1;</a:t>
            </a:r>
            <a:endParaRPr sz="2400"/>
          </a:p>
          <a:p>
            <a:pPr marL="0" lvl="2" indent="914400">
              <a:lnSpc>
                <a:spcPct val="90000"/>
              </a:lnSpc>
              <a:spcBef>
                <a:spcPts val="400"/>
              </a:spcBef>
              <a:buSzTx/>
              <a:buNone/>
              <a:defRPr sz="1800">
                <a:latin typeface="Times New Roman"/>
                <a:ea typeface="Times New Roman"/>
                <a:cs typeface="Times New Roman"/>
                <a:sym typeface="Times New Roman"/>
              </a:defRPr>
            </a:pPr>
            <a:r>
              <a:t>			}</a:t>
            </a:r>
            <a:endParaRPr sz="2400"/>
          </a:p>
          <a:p>
            <a:pPr marL="0" lvl="2" indent="914400">
              <a:lnSpc>
                <a:spcPct val="90000"/>
              </a:lnSpc>
              <a:spcBef>
                <a:spcPts val="400"/>
              </a:spcBef>
              <a:buSzTx/>
              <a:buNone/>
              <a:defRPr sz="1800">
                <a:latin typeface="Times New Roman"/>
                <a:ea typeface="Times New Roman"/>
                <a:cs typeface="Times New Roman"/>
                <a:sym typeface="Times New Roman"/>
              </a:defRPr>
            </a:pPr>
            <a:r>
              <a:t>			</a:t>
            </a: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itle 1"/>
          <p:cNvSpPr txBox="1">
            <a:spLocks noGrp="1"/>
          </p:cNvSpPr>
          <p:nvPr>
            <p:ph type="title"/>
          </p:nvPr>
        </p:nvSpPr>
        <p:spPr>
          <a:xfrm>
            <a:off x="457200" y="44624"/>
            <a:ext cx="8229600" cy="562074"/>
          </a:xfrm>
          <a:prstGeom prst="rect">
            <a:avLst/>
          </a:prstGeom>
        </p:spPr>
        <p:txBody>
          <a:bodyPr>
            <a:normAutofit fontScale="90000"/>
          </a:bodyPr>
          <a:lstStyle>
            <a:lvl1pPr>
              <a:defRPr sz="3200">
                <a:latin typeface="Times New Roman"/>
                <a:ea typeface="Times New Roman"/>
                <a:cs typeface="Times New Roman"/>
                <a:sym typeface="Times New Roman"/>
              </a:defRPr>
            </a:lvl1pPr>
          </a:lstStyle>
          <a:p>
            <a:r>
              <a:t>MERGE SORT</a:t>
            </a:r>
          </a:p>
        </p:txBody>
      </p:sp>
      <p:sp>
        <p:nvSpPr>
          <p:cNvPr id="274" name="Content Placeholder 2"/>
          <p:cNvSpPr txBox="1">
            <a:spLocks noGrp="1"/>
          </p:cNvSpPr>
          <p:nvPr>
            <p:ph type="body" idx="1"/>
          </p:nvPr>
        </p:nvSpPr>
        <p:spPr>
          <a:xfrm>
            <a:off x="107503" y="764703"/>
            <a:ext cx="8856986" cy="5904658"/>
          </a:xfrm>
          <a:prstGeom prst="rect">
            <a:avLst/>
          </a:prstGeom>
        </p:spPr>
        <p:txBody>
          <a:bodyPr/>
          <a:lstStyle/>
          <a:p>
            <a:pPr marL="0" lvl="2" indent="914400">
              <a:spcBef>
                <a:spcPts val="400"/>
              </a:spcBef>
              <a:buSzTx/>
              <a:buNone/>
              <a:defRPr sz="1800">
                <a:latin typeface="Times New Roman"/>
                <a:ea typeface="Times New Roman"/>
                <a:cs typeface="Times New Roman"/>
                <a:sym typeface="Times New Roman"/>
              </a:defRPr>
            </a:pPr>
            <a:r>
              <a:t>		if(h &gt; mid) then</a:t>
            </a:r>
            <a:endParaRPr sz="2400"/>
          </a:p>
          <a:p>
            <a:pPr marL="0" lvl="2" indent="914400">
              <a:spcBef>
                <a:spcPts val="400"/>
              </a:spcBef>
              <a:buSzTx/>
              <a:buNone/>
              <a:defRPr sz="1800">
                <a:latin typeface="Times New Roman"/>
                <a:ea typeface="Times New Roman"/>
                <a:cs typeface="Times New Roman"/>
                <a:sym typeface="Times New Roman"/>
              </a:defRPr>
            </a:pPr>
            <a:r>
              <a:t>		for k := j to high do</a:t>
            </a:r>
            <a:endParaRPr sz="2400"/>
          </a:p>
          <a:p>
            <a:pPr marL="0" lvl="2" indent="914400">
              <a:spcBef>
                <a:spcPts val="400"/>
              </a:spcBef>
              <a:buSzTx/>
              <a:buNone/>
              <a:defRPr sz="1800">
                <a:latin typeface="Times New Roman"/>
                <a:ea typeface="Times New Roman"/>
                <a:cs typeface="Times New Roman"/>
                <a:sym typeface="Times New Roman"/>
              </a:defRPr>
            </a:pPr>
            <a:r>
              <a:t>		             {</a:t>
            </a:r>
            <a:endParaRPr sz="2400"/>
          </a:p>
          <a:p>
            <a:pPr marL="0" lvl="2" indent="914400">
              <a:spcBef>
                <a:spcPts val="400"/>
              </a:spcBef>
              <a:buSzTx/>
              <a:buNone/>
              <a:defRPr sz="1800">
                <a:latin typeface="Times New Roman"/>
                <a:ea typeface="Times New Roman"/>
                <a:cs typeface="Times New Roman"/>
                <a:sym typeface="Times New Roman"/>
              </a:defRPr>
            </a:pPr>
            <a:r>
              <a:t>			 b[i] := a[k];</a:t>
            </a:r>
            <a:endParaRPr sz="2400"/>
          </a:p>
          <a:p>
            <a:pPr marL="0" lvl="2" indent="914400">
              <a:spcBef>
                <a:spcPts val="400"/>
              </a:spcBef>
              <a:buSzTx/>
              <a:buNone/>
              <a:defRPr sz="1800">
                <a:latin typeface="Times New Roman"/>
                <a:ea typeface="Times New Roman"/>
                <a:cs typeface="Times New Roman"/>
                <a:sym typeface="Times New Roman"/>
              </a:defRPr>
            </a:pPr>
            <a:r>
              <a:t>			  i ;= i+1;</a:t>
            </a:r>
            <a:endParaRPr sz="2400"/>
          </a:p>
          <a:p>
            <a:pPr marL="0" lvl="2" indent="914400">
              <a:spcBef>
                <a:spcPts val="400"/>
              </a:spcBef>
              <a:buSzTx/>
              <a:buNone/>
              <a:defRPr sz="1800">
                <a:latin typeface="Times New Roman"/>
                <a:ea typeface="Times New Roman"/>
                <a:cs typeface="Times New Roman"/>
                <a:sym typeface="Times New Roman"/>
              </a:defRPr>
            </a:pPr>
            <a:r>
              <a:t>		              }</a:t>
            </a:r>
            <a:endParaRPr sz="2400"/>
          </a:p>
          <a:p>
            <a:pPr marL="0" lvl="2" indent="914400">
              <a:spcBef>
                <a:spcPts val="400"/>
              </a:spcBef>
              <a:buSzTx/>
              <a:buNone/>
              <a:defRPr sz="1800">
                <a:latin typeface="Times New Roman"/>
                <a:ea typeface="Times New Roman"/>
                <a:cs typeface="Times New Roman"/>
                <a:sym typeface="Times New Roman"/>
              </a:defRPr>
            </a:pPr>
            <a:r>
              <a:t>		else</a:t>
            </a:r>
            <a:endParaRPr sz="2400"/>
          </a:p>
          <a:p>
            <a:pPr marL="0" lvl="2" indent="914400">
              <a:spcBef>
                <a:spcPts val="400"/>
              </a:spcBef>
              <a:buSzTx/>
              <a:buNone/>
              <a:defRPr sz="1800">
                <a:latin typeface="Times New Roman"/>
                <a:ea typeface="Times New Roman"/>
                <a:cs typeface="Times New Roman"/>
                <a:sym typeface="Times New Roman"/>
              </a:defRPr>
            </a:pPr>
            <a:r>
              <a:t>		for k:= h to mid do</a:t>
            </a:r>
            <a:endParaRPr sz="2400"/>
          </a:p>
          <a:p>
            <a:pPr marL="0" lvl="2" indent="914400">
              <a:spcBef>
                <a:spcPts val="400"/>
              </a:spcBef>
              <a:buSzTx/>
              <a:buNone/>
              <a:defRPr sz="1800">
                <a:latin typeface="Times New Roman"/>
                <a:ea typeface="Times New Roman"/>
                <a:cs typeface="Times New Roman"/>
                <a:sym typeface="Times New Roman"/>
              </a:defRPr>
            </a:pPr>
            <a:r>
              <a:t>			{</a:t>
            </a:r>
            <a:endParaRPr sz="2400"/>
          </a:p>
          <a:p>
            <a:pPr marL="0" lvl="2" indent="914400">
              <a:spcBef>
                <a:spcPts val="400"/>
              </a:spcBef>
              <a:buSzTx/>
              <a:buNone/>
              <a:defRPr sz="1800">
                <a:latin typeface="Times New Roman"/>
                <a:ea typeface="Times New Roman"/>
                <a:cs typeface="Times New Roman"/>
                <a:sym typeface="Times New Roman"/>
              </a:defRPr>
            </a:pPr>
            <a:r>
              <a:t>			    b[i] := a[k];</a:t>
            </a:r>
            <a:endParaRPr sz="2400"/>
          </a:p>
          <a:p>
            <a:pPr marL="0" lvl="2" indent="914400">
              <a:spcBef>
                <a:spcPts val="400"/>
              </a:spcBef>
              <a:buSzTx/>
              <a:buNone/>
              <a:defRPr sz="1800">
                <a:latin typeface="Times New Roman"/>
                <a:ea typeface="Times New Roman"/>
                <a:cs typeface="Times New Roman"/>
                <a:sym typeface="Times New Roman"/>
              </a:defRPr>
            </a:pPr>
            <a:r>
              <a:t>			     i := i+1;</a:t>
            </a:r>
            <a:endParaRPr sz="2400"/>
          </a:p>
          <a:p>
            <a:pPr marL="0" lvl="2" indent="914400">
              <a:spcBef>
                <a:spcPts val="400"/>
              </a:spcBef>
              <a:buSzTx/>
              <a:buNone/>
              <a:defRPr sz="1800">
                <a:latin typeface="Times New Roman"/>
                <a:ea typeface="Times New Roman"/>
                <a:cs typeface="Times New Roman"/>
                <a:sym typeface="Times New Roman"/>
              </a:defRPr>
            </a:pPr>
            <a:r>
              <a:t>			}</a:t>
            </a:r>
            <a:endParaRPr sz="2400"/>
          </a:p>
          <a:p>
            <a:pPr marL="0" lvl="2" indent="914400">
              <a:spcBef>
                <a:spcPts val="400"/>
              </a:spcBef>
              <a:buSzTx/>
              <a:buNone/>
              <a:defRPr sz="1800">
                <a:latin typeface="Times New Roman"/>
                <a:ea typeface="Times New Roman"/>
                <a:cs typeface="Times New Roman"/>
                <a:sym typeface="Times New Roman"/>
              </a:defRPr>
            </a:pPr>
            <a:r>
              <a:t>		for k := low to high do</a:t>
            </a:r>
            <a:endParaRPr sz="2400"/>
          </a:p>
          <a:p>
            <a:pPr marL="0" lvl="2" indent="914400">
              <a:spcBef>
                <a:spcPts val="400"/>
              </a:spcBef>
              <a:buSzTx/>
              <a:buNone/>
              <a:defRPr sz="1800">
                <a:latin typeface="Times New Roman"/>
                <a:ea typeface="Times New Roman"/>
                <a:cs typeface="Times New Roman"/>
                <a:sym typeface="Times New Roman"/>
              </a:defRPr>
            </a:pPr>
            <a:r>
              <a:t>		           a[k] := b[k];</a:t>
            </a:r>
            <a:endParaRPr sz="2400"/>
          </a:p>
          <a:p>
            <a:pPr marL="0" lvl="2" indent="914400">
              <a:spcBef>
                <a:spcPts val="400"/>
              </a:spcBef>
              <a:buSzTx/>
              <a:buNone/>
              <a:defRPr sz="1800">
                <a:latin typeface="Times New Roman"/>
                <a:ea typeface="Times New Roman"/>
                <a:cs typeface="Times New Roman"/>
                <a:sym typeface="Times New Roman"/>
              </a:defRPr>
            </a:pPr>
            <a:r>
              <a:t>		}</a:t>
            </a: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itle 1"/>
          <p:cNvSpPr txBox="1">
            <a:spLocks noGrp="1"/>
          </p:cNvSpPr>
          <p:nvPr>
            <p:ph type="title"/>
          </p:nvPr>
        </p:nvSpPr>
        <p:spPr>
          <a:xfrm>
            <a:off x="457200" y="44624"/>
            <a:ext cx="8229600" cy="562074"/>
          </a:xfrm>
          <a:prstGeom prst="rect">
            <a:avLst/>
          </a:prstGeom>
        </p:spPr>
        <p:txBody>
          <a:bodyPr>
            <a:normAutofit fontScale="90000"/>
          </a:bodyPr>
          <a:lstStyle>
            <a:lvl1pPr>
              <a:defRPr sz="3200">
                <a:latin typeface="Times New Roman"/>
                <a:ea typeface="Times New Roman"/>
                <a:cs typeface="Times New Roman"/>
                <a:sym typeface="Times New Roman"/>
              </a:defRPr>
            </a:lvl1pPr>
          </a:lstStyle>
          <a:p>
            <a:r>
              <a:t>MERGE SORT</a:t>
            </a:r>
          </a:p>
        </p:txBody>
      </p:sp>
      <p:sp>
        <p:nvSpPr>
          <p:cNvPr id="277" name="Content Placeholder 2"/>
          <p:cNvSpPr txBox="1">
            <a:spLocks noGrp="1"/>
          </p:cNvSpPr>
          <p:nvPr>
            <p:ph type="body" idx="1"/>
          </p:nvPr>
        </p:nvSpPr>
        <p:spPr>
          <a:xfrm>
            <a:off x="179511" y="620687"/>
            <a:ext cx="8784978" cy="6120682"/>
          </a:xfrm>
          <a:prstGeom prst="rect">
            <a:avLst/>
          </a:prstGeom>
          <a:blipFill>
            <a:blip r:embed="rId2"/>
            <a:stretch>
              <a:fillRect/>
            </a:stretch>
          </a:blipFill>
        </p:spPr>
        <p:txBody>
          <a:bodyPr/>
          <a:lstStyle/>
          <a:p>
            <a:r>
              <a:t> </a:t>
            </a:r>
          </a:p>
        </p:txBody>
      </p:sp>
      <p:sp>
        <p:nvSpPr>
          <p:cNvPr id="278" name="Left Brace 3"/>
          <p:cNvSpPr/>
          <p:nvPr/>
        </p:nvSpPr>
        <p:spPr>
          <a:xfrm>
            <a:off x="3851919" y="908720"/>
            <a:ext cx="72009" cy="79208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27"/>
                  <a:pt x="10800" y="21436"/>
                </a:cubicBezTo>
                <a:lnTo>
                  <a:pt x="10800" y="10964"/>
                </a:lnTo>
                <a:cubicBezTo>
                  <a:pt x="10800" y="10873"/>
                  <a:pt x="5965" y="10800"/>
                  <a:pt x="0" y="10800"/>
                </a:cubicBezTo>
                <a:cubicBezTo>
                  <a:pt x="5965" y="10800"/>
                  <a:pt x="10800" y="10727"/>
                  <a:pt x="10800" y="10636"/>
                </a:cubicBezTo>
                <a:lnTo>
                  <a:pt x="10800" y="164"/>
                </a:lnTo>
                <a:cubicBezTo>
                  <a:pt x="10800" y="73"/>
                  <a:pt x="15635" y="0"/>
                  <a:pt x="21600" y="0"/>
                </a:cubicBezTo>
              </a:path>
            </a:pathLst>
          </a:custGeom>
          <a:ln>
            <a:solidFill>
              <a:srgbClr val="4A7EBB"/>
            </a:solidFill>
          </a:ln>
        </p:spPr>
        <p:txBody>
          <a:bodyPr lIns="45719" rIns="45719" anchor="ctr"/>
          <a:lstStyle/>
          <a:p>
            <a:pPr algn="ctr"/>
            <a:endParaRP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itle 1"/>
          <p:cNvSpPr txBox="1">
            <a:spLocks noGrp="1"/>
          </p:cNvSpPr>
          <p:nvPr>
            <p:ph type="title"/>
          </p:nvPr>
        </p:nvSpPr>
        <p:spPr>
          <a:xfrm>
            <a:off x="457200" y="44624"/>
            <a:ext cx="8229600" cy="562074"/>
          </a:xfrm>
          <a:prstGeom prst="rect">
            <a:avLst/>
          </a:prstGeom>
        </p:spPr>
        <p:txBody>
          <a:bodyPr>
            <a:normAutofit fontScale="90000"/>
          </a:bodyPr>
          <a:lstStyle>
            <a:lvl1pPr>
              <a:defRPr sz="3200">
                <a:latin typeface="Times New Roman"/>
                <a:ea typeface="Times New Roman"/>
                <a:cs typeface="Times New Roman"/>
                <a:sym typeface="Times New Roman"/>
              </a:defRPr>
            </a:lvl1pPr>
          </a:lstStyle>
          <a:p>
            <a:r>
              <a:t>QUICK SORT</a:t>
            </a:r>
          </a:p>
        </p:txBody>
      </p:sp>
      <p:sp>
        <p:nvSpPr>
          <p:cNvPr id="281" name="Content Placeholder 2"/>
          <p:cNvSpPr txBox="1">
            <a:spLocks noGrp="1"/>
          </p:cNvSpPr>
          <p:nvPr>
            <p:ph type="body" idx="1"/>
          </p:nvPr>
        </p:nvSpPr>
        <p:spPr>
          <a:xfrm>
            <a:off x="107503" y="1052735"/>
            <a:ext cx="8928994" cy="4896546"/>
          </a:xfrm>
          <a:prstGeom prst="rect">
            <a:avLst/>
          </a:prstGeom>
        </p:spPr>
        <p:txBody>
          <a:bodyPr/>
          <a:lstStyle/>
          <a:p>
            <a:pPr>
              <a:spcBef>
                <a:spcPts val="400"/>
              </a:spcBef>
              <a:defRPr sz="2000">
                <a:latin typeface="Times New Roman"/>
                <a:ea typeface="Times New Roman"/>
                <a:cs typeface="Times New Roman"/>
                <a:sym typeface="Times New Roman"/>
              </a:defRPr>
            </a:pPr>
            <a:r>
              <a:t>Quick sort is a fast sorting algorithm used to sort a list of elements. Quick sort algorithm is invented by </a:t>
            </a:r>
            <a:r>
              <a:rPr b="1"/>
              <a:t>C. A. R. Hoare</a:t>
            </a:r>
            <a:r>
              <a:t>.</a:t>
            </a:r>
          </a:p>
          <a:p>
            <a:pPr marL="0" indent="0">
              <a:buSzTx/>
              <a:buNone/>
              <a:defRPr sz="2000">
                <a:latin typeface="Times New Roman"/>
                <a:ea typeface="Times New Roman"/>
                <a:cs typeface="Times New Roman"/>
                <a:sym typeface="Times New Roman"/>
              </a:defRPr>
            </a:pPr>
            <a:endParaRPr/>
          </a:p>
          <a:p>
            <a:pPr>
              <a:spcBef>
                <a:spcPts val="400"/>
              </a:spcBef>
              <a:defRPr sz="2000">
                <a:latin typeface="Times New Roman"/>
                <a:ea typeface="Times New Roman"/>
                <a:cs typeface="Times New Roman"/>
                <a:sym typeface="Times New Roman"/>
              </a:defRPr>
            </a:pPr>
            <a:r>
              <a:t>The quick sort algorithm attempts to separate the list of elements into two parts and then sort each part recursively. </a:t>
            </a:r>
          </a:p>
          <a:p>
            <a:pPr>
              <a:spcBef>
                <a:spcPts val="400"/>
              </a:spcBef>
              <a:defRPr sz="2000">
                <a:latin typeface="Times New Roman"/>
                <a:ea typeface="Times New Roman"/>
                <a:cs typeface="Times New Roman"/>
                <a:sym typeface="Times New Roman"/>
              </a:defRPr>
            </a:pPr>
            <a:r>
              <a:t>That means it use </a:t>
            </a:r>
            <a:r>
              <a:rPr b="1" u="sng"/>
              <a:t>divide and Conquer</a:t>
            </a:r>
            <a:r>
              <a:t>  strategy. In quick sort, the partition of the list is performed based on the element called </a:t>
            </a:r>
            <a:r>
              <a:rPr b="1" i="1"/>
              <a:t>pivot</a:t>
            </a:r>
            <a:r>
              <a:t>. Here pivot element is one of the elements in the list.</a:t>
            </a:r>
          </a:p>
          <a:p>
            <a:pPr>
              <a:spcBef>
                <a:spcPts val="400"/>
              </a:spcBef>
              <a:defRPr sz="2000">
                <a:latin typeface="Times New Roman"/>
                <a:ea typeface="Times New Roman"/>
                <a:cs typeface="Times New Roman"/>
                <a:sym typeface="Times New Roman"/>
              </a:defRPr>
            </a:pPr>
            <a:r>
              <a:t>The list is divided into two partitions such that </a:t>
            </a:r>
            <a:r>
              <a:rPr b="1"/>
              <a:t>"all elements to the left of pivot are smaller than the pivot and all elements to the right of pivot are greater than or equal to the pivot"</a:t>
            </a:r>
            <a:r>
              <a:t>.</a:t>
            </a:r>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itle 1"/>
          <p:cNvSpPr txBox="1">
            <a:spLocks noGrp="1"/>
          </p:cNvSpPr>
          <p:nvPr>
            <p:ph type="title"/>
          </p:nvPr>
        </p:nvSpPr>
        <p:spPr>
          <a:xfrm>
            <a:off x="457200" y="44624"/>
            <a:ext cx="8229600" cy="562074"/>
          </a:xfrm>
          <a:prstGeom prst="rect">
            <a:avLst/>
          </a:prstGeom>
        </p:spPr>
        <p:txBody>
          <a:bodyPr>
            <a:normAutofit fontScale="90000"/>
          </a:bodyPr>
          <a:lstStyle>
            <a:lvl1pPr>
              <a:defRPr sz="3200">
                <a:latin typeface="Times New Roman"/>
                <a:ea typeface="Times New Roman"/>
                <a:cs typeface="Times New Roman"/>
                <a:sym typeface="Times New Roman"/>
              </a:defRPr>
            </a:lvl1pPr>
          </a:lstStyle>
          <a:p>
            <a:r>
              <a:t>QUICK SORT</a:t>
            </a:r>
          </a:p>
        </p:txBody>
      </p:sp>
      <p:sp>
        <p:nvSpPr>
          <p:cNvPr id="284" name="Content Placeholder 2"/>
          <p:cNvSpPr txBox="1">
            <a:spLocks noGrp="1"/>
          </p:cNvSpPr>
          <p:nvPr>
            <p:ph type="body" idx="1"/>
          </p:nvPr>
        </p:nvSpPr>
        <p:spPr>
          <a:xfrm>
            <a:off x="179511" y="764703"/>
            <a:ext cx="8784978" cy="5976666"/>
          </a:xfrm>
          <a:prstGeom prst="rect">
            <a:avLst/>
          </a:prstGeom>
        </p:spPr>
        <p:txBody>
          <a:bodyPr/>
          <a:lstStyle/>
          <a:p>
            <a:pPr marL="0" lvl="3" indent="1371600">
              <a:spcBef>
                <a:spcPts val="400"/>
              </a:spcBef>
              <a:buSzTx/>
              <a:buNone/>
              <a:defRPr sz="2000">
                <a:latin typeface="Times New Roman"/>
                <a:ea typeface="Times New Roman"/>
                <a:cs typeface="Times New Roman"/>
                <a:sym typeface="Times New Roman"/>
              </a:defRPr>
            </a:pPr>
            <a:r>
              <a:t>Algorithm  QuickSort(p, q)</a:t>
            </a:r>
          </a:p>
          <a:p>
            <a:pPr marL="0" lvl="3" indent="1371600">
              <a:spcBef>
                <a:spcPts val="400"/>
              </a:spcBef>
              <a:buSzTx/>
              <a:buNone/>
              <a:defRPr sz="2000">
                <a:latin typeface="Times New Roman"/>
                <a:ea typeface="Times New Roman"/>
                <a:cs typeface="Times New Roman"/>
                <a:sym typeface="Times New Roman"/>
              </a:defRPr>
            </a:pPr>
            <a:r>
              <a:t>		{</a:t>
            </a:r>
          </a:p>
          <a:p>
            <a:pPr marL="0" lvl="3" indent="1371600">
              <a:spcBef>
                <a:spcPts val="400"/>
              </a:spcBef>
              <a:buSzTx/>
              <a:buNone/>
              <a:defRPr sz="2000">
                <a:latin typeface="Times New Roman"/>
                <a:ea typeface="Times New Roman"/>
                <a:cs typeface="Times New Roman"/>
                <a:sym typeface="Times New Roman"/>
              </a:defRPr>
            </a:pPr>
            <a:r>
              <a:t>			if(p &lt; q) then</a:t>
            </a:r>
          </a:p>
          <a:p>
            <a:pPr marL="0" lvl="3" indent="1371600">
              <a:spcBef>
                <a:spcPts val="400"/>
              </a:spcBef>
              <a:buSzTx/>
              <a:buNone/>
              <a:defRPr sz="2000">
                <a:latin typeface="Times New Roman"/>
                <a:ea typeface="Times New Roman"/>
                <a:cs typeface="Times New Roman"/>
                <a:sym typeface="Times New Roman"/>
              </a:defRPr>
            </a:pPr>
            <a:r>
              <a:t>			    {</a:t>
            </a:r>
          </a:p>
          <a:p>
            <a:pPr marL="0" lvl="3" indent="1371600">
              <a:spcBef>
                <a:spcPts val="400"/>
              </a:spcBef>
              <a:buSzTx/>
              <a:buNone/>
              <a:defRPr sz="2000">
                <a:latin typeface="Times New Roman"/>
                <a:ea typeface="Times New Roman"/>
                <a:cs typeface="Times New Roman"/>
                <a:sym typeface="Times New Roman"/>
              </a:defRPr>
            </a:pPr>
            <a:r>
              <a:t>				j := Partition(a, p, q+1);</a:t>
            </a:r>
          </a:p>
          <a:p>
            <a:pPr marL="0" lvl="3" indent="1371600">
              <a:spcBef>
                <a:spcPts val="400"/>
              </a:spcBef>
              <a:buSzTx/>
              <a:buNone/>
              <a:defRPr sz="2000">
                <a:latin typeface="Times New Roman"/>
                <a:ea typeface="Times New Roman"/>
                <a:cs typeface="Times New Roman"/>
                <a:sym typeface="Times New Roman"/>
              </a:defRPr>
            </a:pPr>
            <a:r>
              <a:t>				QuickSort(p, j-1);</a:t>
            </a:r>
          </a:p>
          <a:p>
            <a:pPr marL="0" lvl="3" indent="1371600">
              <a:spcBef>
                <a:spcPts val="400"/>
              </a:spcBef>
              <a:buSzTx/>
              <a:buNone/>
              <a:defRPr sz="2000">
                <a:latin typeface="Times New Roman"/>
                <a:ea typeface="Times New Roman"/>
                <a:cs typeface="Times New Roman"/>
                <a:sym typeface="Times New Roman"/>
              </a:defRPr>
            </a:pPr>
            <a:r>
              <a:t>				QuickSort(j+1, q);</a:t>
            </a:r>
          </a:p>
          <a:p>
            <a:pPr marL="0" lvl="3" indent="1371600">
              <a:spcBef>
                <a:spcPts val="400"/>
              </a:spcBef>
              <a:buSzTx/>
              <a:buNone/>
              <a:defRPr sz="2000">
                <a:latin typeface="Times New Roman"/>
                <a:ea typeface="Times New Roman"/>
                <a:cs typeface="Times New Roman"/>
                <a:sym typeface="Times New Roman"/>
              </a:defRPr>
            </a:pPr>
            <a:r>
              <a:t>			   }</a:t>
            </a:r>
          </a:p>
          <a:p>
            <a:pPr marL="0" lvl="3" indent="1371600">
              <a:spcBef>
                <a:spcPts val="400"/>
              </a:spcBef>
              <a:buSzTx/>
              <a:buNone/>
              <a:defRPr sz="2000">
                <a:latin typeface="Times New Roman"/>
                <a:ea typeface="Times New Roman"/>
                <a:cs typeface="Times New Roman"/>
                <a:sym typeface="Times New Roman"/>
              </a:defRPr>
            </a:pPr>
            <a:r>
              <a:t>		}</a:t>
            </a:r>
          </a:p>
          <a:p>
            <a:pPr marL="1600200" lvl="3" indent="-228600">
              <a:spcBef>
                <a:spcPts val="400"/>
              </a:spcBef>
              <a:buChar char="•"/>
              <a:defRPr sz="2000">
                <a:latin typeface="Times New Roman"/>
                <a:ea typeface="Times New Roman"/>
                <a:cs typeface="Times New Roman"/>
                <a:sym typeface="Times New Roman"/>
              </a:defRPr>
            </a:pPr>
            <a:r>
              <a:t>The  procedure </a:t>
            </a:r>
            <a:r>
              <a:rPr b="1"/>
              <a:t>Partition( )  </a:t>
            </a:r>
            <a:r>
              <a:t>takes the input as a problem and partitions the problem into two sub problems at the partitioning element j.</a:t>
            </a:r>
          </a:p>
          <a:p>
            <a:pPr marL="1600200" lvl="3" indent="-228600">
              <a:spcBef>
                <a:spcPts val="400"/>
              </a:spcBef>
              <a:buChar char="•"/>
              <a:defRPr sz="2000">
                <a:latin typeface="Times New Roman"/>
                <a:ea typeface="Times New Roman"/>
                <a:cs typeface="Times New Roman"/>
                <a:sym typeface="Times New Roman"/>
              </a:defRPr>
            </a:pPr>
            <a:r>
              <a:t>Those two sub problems can be also solved using the same procedure.</a:t>
            </a:r>
          </a:p>
          <a:p>
            <a:pPr marL="1600200" lvl="3" indent="-228600">
              <a:spcBef>
                <a:spcPts val="400"/>
              </a:spcBef>
              <a:buChar char="•"/>
              <a:defRPr sz="2000">
                <a:latin typeface="Times New Roman"/>
                <a:ea typeface="Times New Roman"/>
                <a:cs typeface="Times New Roman"/>
                <a:sym typeface="Times New Roman"/>
              </a:defRPr>
            </a:pPr>
            <a:r>
              <a:t>This procedure continues upto the total problem is solved completley.</a:t>
            </a: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itle 1"/>
          <p:cNvSpPr txBox="1">
            <a:spLocks noGrp="1"/>
          </p:cNvSpPr>
          <p:nvPr>
            <p:ph type="title"/>
          </p:nvPr>
        </p:nvSpPr>
        <p:spPr>
          <a:xfrm>
            <a:off x="457200" y="44624"/>
            <a:ext cx="8229600" cy="562074"/>
          </a:xfrm>
          <a:prstGeom prst="rect">
            <a:avLst/>
          </a:prstGeom>
        </p:spPr>
        <p:txBody>
          <a:bodyPr>
            <a:normAutofit fontScale="90000"/>
          </a:bodyPr>
          <a:lstStyle>
            <a:lvl1pPr>
              <a:defRPr sz="3200">
                <a:latin typeface="Times New Roman"/>
                <a:ea typeface="Times New Roman"/>
                <a:cs typeface="Times New Roman"/>
                <a:sym typeface="Times New Roman"/>
              </a:defRPr>
            </a:lvl1pPr>
          </a:lstStyle>
          <a:p>
            <a:r>
              <a:t>QUICK SORT</a:t>
            </a:r>
          </a:p>
        </p:txBody>
      </p:sp>
      <p:sp>
        <p:nvSpPr>
          <p:cNvPr id="287" name="Content Placeholder 2"/>
          <p:cNvSpPr txBox="1">
            <a:spLocks noGrp="1"/>
          </p:cNvSpPr>
          <p:nvPr>
            <p:ph type="body" idx="1"/>
          </p:nvPr>
        </p:nvSpPr>
        <p:spPr>
          <a:xfrm>
            <a:off x="179511" y="764703"/>
            <a:ext cx="8712970" cy="5976666"/>
          </a:xfrm>
          <a:prstGeom prst="rect">
            <a:avLst/>
          </a:prstGeom>
        </p:spPr>
        <p:txBody>
          <a:bodyPr/>
          <a:lstStyle/>
          <a:p>
            <a:pPr>
              <a:spcBef>
                <a:spcPts val="400"/>
              </a:spcBef>
              <a:defRPr sz="2000" b="1">
                <a:latin typeface="Times New Roman"/>
                <a:ea typeface="Times New Roman"/>
                <a:cs typeface="Times New Roman"/>
                <a:sym typeface="Times New Roman"/>
              </a:defRPr>
            </a:pPr>
            <a:r>
              <a:t>Step by Step Process of Partition( ):</a:t>
            </a:r>
          </a:p>
          <a:p>
            <a:pPr>
              <a:spcBef>
                <a:spcPts val="400"/>
              </a:spcBef>
              <a:defRPr sz="2000">
                <a:latin typeface="Times New Roman"/>
                <a:ea typeface="Times New Roman"/>
                <a:cs typeface="Times New Roman"/>
                <a:sym typeface="Times New Roman"/>
              </a:defRPr>
            </a:pPr>
            <a:r>
              <a:t>In Quick sort algorithm, partitioning of the list is performed using following steps...</a:t>
            </a:r>
          </a:p>
          <a:p>
            <a:pPr>
              <a:spcBef>
                <a:spcPts val="400"/>
              </a:spcBef>
              <a:defRPr sz="2000" b="1">
                <a:latin typeface="Times New Roman"/>
                <a:ea typeface="Times New Roman"/>
                <a:cs typeface="Times New Roman"/>
                <a:sym typeface="Times New Roman"/>
              </a:defRPr>
            </a:pPr>
            <a:r>
              <a:t>Step 1 - </a:t>
            </a:r>
            <a:r>
              <a:rPr b="0"/>
              <a:t>Consider the first element of the list as </a:t>
            </a:r>
            <a:r>
              <a:t>pivot</a:t>
            </a:r>
            <a:r>
              <a:rPr b="0"/>
              <a:t> (i.e., Element at first position in the list).</a:t>
            </a:r>
          </a:p>
          <a:p>
            <a:pPr>
              <a:spcBef>
                <a:spcPts val="400"/>
              </a:spcBef>
              <a:defRPr sz="2000" b="1">
                <a:latin typeface="Times New Roman"/>
                <a:ea typeface="Times New Roman"/>
                <a:cs typeface="Times New Roman"/>
                <a:sym typeface="Times New Roman"/>
              </a:defRPr>
            </a:pPr>
            <a:r>
              <a:t>Step 2 - </a:t>
            </a:r>
            <a:r>
              <a:rPr b="0"/>
              <a:t>Define two variables i and j. Set i and j to first and last elements of the list respectively.</a:t>
            </a:r>
          </a:p>
          <a:p>
            <a:pPr>
              <a:spcBef>
                <a:spcPts val="400"/>
              </a:spcBef>
              <a:defRPr sz="2000" b="1">
                <a:latin typeface="Times New Roman"/>
                <a:ea typeface="Times New Roman"/>
                <a:cs typeface="Times New Roman"/>
                <a:sym typeface="Times New Roman"/>
              </a:defRPr>
            </a:pPr>
            <a:r>
              <a:t>Step 3 - </a:t>
            </a:r>
            <a:r>
              <a:rPr b="0"/>
              <a:t>Increment i until list[i] &gt; pivot then stop.</a:t>
            </a:r>
          </a:p>
          <a:p>
            <a:pPr>
              <a:spcBef>
                <a:spcPts val="400"/>
              </a:spcBef>
              <a:defRPr sz="2000" b="1">
                <a:latin typeface="Times New Roman"/>
                <a:ea typeface="Times New Roman"/>
                <a:cs typeface="Times New Roman"/>
                <a:sym typeface="Times New Roman"/>
              </a:defRPr>
            </a:pPr>
            <a:r>
              <a:t>Step 4 - </a:t>
            </a:r>
            <a:r>
              <a:rPr b="0"/>
              <a:t>Decrement j until list[j] &lt; pivot then stop.</a:t>
            </a:r>
          </a:p>
          <a:p>
            <a:pPr>
              <a:spcBef>
                <a:spcPts val="400"/>
              </a:spcBef>
              <a:defRPr sz="2000" b="1">
                <a:latin typeface="Times New Roman"/>
                <a:ea typeface="Times New Roman"/>
                <a:cs typeface="Times New Roman"/>
                <a:sym typeface="Times New Roman"/>
              </a:defRPr>
            </a:pPr>
            <a:r>
              <a:t>Step 5 - </a:t>
            </a:r>
            <a:r>
              <a:rPr b="0"/>
              <a:t>If i &lt; j then exchange list[i] and list[j].</a:t>
            </a:r>
          </a:p>
          <a:p>
            <a:pPr>
              <a:spcBef>
                <a:spcPts val="400"/>
              </a:spcBef>
              <a:defRPr sz="2000" b="1">
                <a:latin typeface="Times New Roman"/>
                <a:ea typeface="Times New Roman"/>
                <a:cs typeface="Times New Roman"/>
                <a:sym typeface="Times New Roman"/>
              </a:defRPr>
            </a:pPr>
            <a:r>
              <a:t>Step 6 - </a:t>
            </a:r>
            <a:r>
              <a:rPr b="0"/>
              <a:t>Repeat steps 3,4 &amp; 5 until i &gt; j.</a:t>
            </a:r>
          </a:p>
          <a:p>
            <a:pPr>
              <a:spcBef>
                <a:spcPts val="400"/>
              </a:spcBef>
              <a:defRPr sz="2000" b="1">
                <a:latin typeface="Times New Roman"/>
                <a:ea typeface="Times New Roman"/>
                <a:cs typeface="Times New Roman"/>
                <a:sym typeface="Times New Roman"/>
              </a:defRPr>
            </a:pPr>
            <a:r>
              <a:t>Step 7 - </a:t>
            </a:r>
            <a:r>
              <a:rPr b="0"/>
              <a:t>Exchange the pivot element with list[j] element.</a:t>
            </a: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8763000" cy="6477000"/>
          </a:xfrm>
        </p:spPr>
        <p:txBody>
          <a:bodyPr/>
          <a:lstStyle/>
          <a:p>
            <a:endParaRPr lang="en-US" dirty="0"/>
          </a:p>
        </p:txBody>
      </p:sp>
      <p:pic>
        <p:nvPicPr>
          <p:cNvPr id="2050" name="Picture 2" descr="C:\Users\ADMIN\Desktop\IMG_20200915_104209 (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83820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412725"/>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itle 1"/>
          <p:cNvSpPr txBox="1">
            <a:spLocks noGrp="1"/>
          </p:cNvSpPr>
          <p:nvPr>
            <p:ph type="title"/>
          </p:nvPr>
        </p:nvSpPr>
        <p:spPr>
          <a:xfrm>
            <a:off x="457200" y="44623"/>
            <a:ext cx="8229600" cy="504058"/>
          </a:xfrm>
          <a:prstGeom prst="rect">
            <a:avLst/>
          </a:prstGeom>
        </p:spPr>
        <p:txBody>
          <a:bodyPr>
            <a:normAutofit fontScale="90000"/>
          </a:bodyPr>
          <a:lstStyle>
            <a:lvl1pPr defTabSz="850391">
              <a:defRPr sz="2976">
                <a:latin typeface="Times New Roman"/>
                <a:ea typeface="Times New Roman"/>
                <a:cs typeface="Times New Roman"/>
                <a:sym typeface="Times New Roman"/>
              </a:defRPr>
            </a:lvl1pPr>
          </a:lstStyle>
          <a:p>
            <a:r>
              <a:t>QUICK SORT</a:t>
            </a:r>
          </a:p>
        </p:txBody>
      </p:sp>
      <p:sp>
        <p:nvSpPr>
          <p:cNvPr id="290" name="Content Placeholder 2"/>
          <p:cNvSpPr txBox="1">
            <a:spLocks noGrp="1"/>
          </p:cNvSpPr>
          <p:nvPr>
            <p:ph type="body" idx="1"/>
          </p:nvPr>
        </p:nvSpPr>
        <p:spPr>
          <a:xfrm>
            <a:off x="179511" y="692695"/>
            <a:ext cx="8784978" cy="6048674"/>
          </a:xfrm>
          <a:prstGeom prst="rect">
            <a:avLst/>
          </a:prstGeom>
        </p:spPr>
        <p:txBody>
          <a:bodyPr/>
          <a:lstStyle/>
          <a:p>
            <a:pPr marL="0" indent="0">
              <a:lnSpc>
                <a:spcPct val="80000"/>
              </a:lnSpc>
              <a:spcBef>
                <a:spcPts val="600"/>
              </a:spcBef>
              <a:buSzTx/>
              <a:buNone/>
              <a:defRPr sz="2700"/>
            </a:pPr>
            <a:r>
              <a:t>	</a:t>
            </a:r>
            <a:r>
              <a:rPr sz="1700">
                <a:latin typeface="Times New Roman"/>
                <a:ea typeface="Times New Roman"/>
                <a:cs typeface="Times New Roman"/>
                <a:sym typeface="Times New Roman"/>
              </a:rPr>
              <a:t>Algorithm Partition(a, m, p)</a:t>
            </a:r>
          </a:p>
          <a:p>
            <a:pPr marL="0" indent="0">
              <a:lnSpc>
                <a:spcPct val="80000"/>
              </a:lnSpc>
              <a:spcBef>
                <a:spcPts val="400"/>
              </a:spcBef>
              <a:buSzTx/>
              <a:buNone/>
              <a:defRPr sz="1700">
                <a:latin typeface="Times New Roman"/>
                <a:ea typeface="Times New Roman"/>
                <a:cs typeface="Times New Roman"/>
                <a:sym typeface="Times New Roman"/>
              </a:defRPr>
            </a:pPr>
            <a:r>
              <a:t>		{</a:t>
            </a:r>
            <a:endParaRPr sz="2700"/>
          </a:p>
          <a:p>
            <a:pPr marL="0" indent="0">
              <a:lnSpc>
                <a:spcPct val="80000"/>
              </a:lnSpc>
              <a:spcBef>
                <a:spcPts val="400"/>
              </a:spcBef>
              <a:buSzTx/>
              <a:buNone/>
              <a:defRPr sz="1700">
                <a:latin typeface="Times New Roman"/>
                <a:ea typeface="Times New Roman"/>
                <a:cs typeface="Times New Roman"/>
                <a:sym typeface="Times New Roman"/>
              </a:defRPr>
            </a:pPr>
            <a:r>
              <a:t>		   v := a[m], i :=m, j :=p;</a:t>
            </a:r>
            <a:endParaRPr sz="2700"/>
          </a:p>
          <a:p>
            <a:pPr marL="0" indent="0">
              <a:lnSpc>
                <a:spcPct val="80000"/>
              </a:lnSpc>
              <a:spcBef>
                <a:spcPts val="400"/>
              </a:spcBef>
              <a:buSzTx/>
              <a:buNone/>
              <a:defRPr sz="1700">
                <a:latin typeface="Times New Roman"/>
                <a:ea typeface="Times New Roman"/>
                <a:cs typeface="Times New Roman"/>
                <a:sym typeface="Times New Roman"/>
              </a:defRPr>
            </a:pPr>
            <a:r>
              <a:t>		    repeat</a:t>
            </a:r>
            <a:endParaRPr sz="2700"/>
          </a:p>
          <a:p>
            <a:pPr marL="0" indent="0">
              <a:lnSpc>
                <a:spcPct val="80000"/>
              </a:lnSpc>
              <a:spcBef>
                <a:spcPts val="400"/>
              </a:spcBef>
              <a:buSzTx/>
              <a:buNone/>
              <a:defRPr sz="1700">
                <a:latin typeface="Times New Roman"/>
                <a:ea typeface="Times New Roman"/>
                <a:cs typeface="Times New Roman"/>
                <a:sym typeface="Times New Roman"/>
              </a:defRPr>
            </a:pPr>
            <a:r>
              <a:t>			{</a:t>
            </a:r>
            <a:endParaRPr sz="2700"/>
          </a:p>
          <a:p>
            <a:pPr marL="0" indent="0">
              <a:lnSpc>
                <a:spcPct val="80000"/>
              </a:lnSpc>
              <a:spcBef>
                <a:spcPts val="400"/>
              </a:spcBef>
              <a:buSzTx/>
              <a:buNone/>
              <a:defRPr sz="1700">
                <a:latin typeface="Times New Roman"/>
                <a:ea typeface="Times New Roman"/>
                <a:cs typeface="Times New Roman"/>
                <a:sym typeface="Times New Roman"/>
              </a:defRPr>
            </a:pPr>
            <a:r>
              <a:t>			      repeat</a:t>
            </a:r>
            <a:endParaRPr sz="2700"/>
          </a:p>
          <a:p>
            <a:pPr marL="0" indent="0">
              <a:lnSpc>
                <a:spcPct val="80000"/>
              </a:lnSpc>
              <a:spcBef>
                <a:spcPts val="400"/>
              </a:spcBef>
              <a:buSzTx/>
              <a:buNone/>
              <a:defRPr sz="1700">
                <a:latin typeface="Times New Roman"/>
                <a:ea typeface="Times New Roman"/>
                <a:cs typeface="Times New Roman"/>
                <a:sym typeface="Times New Roman"/>
              </a:defRPr>
            </a:pPr>
            <a:r>
              <a:t>				i := i+1;</a:t>
            </a:r>
            <a:endParaRPr sz="2700"/>
          </a:p>
          <a:p>
            <a:pPr marL="0" indent="0">
              <a:lnSpc>
                <a:spcPct val="80000"/>
              </a:lnSpc>
              <a:spcBef>
                <a:spcPts val="400"/>
              </a:spcBef>
              <a:buSzTx/>
              <a:buNone/>
              <a:defRPr sz="1700">
                <a:latin typeface="Times New Roman"/>
                <a:ea typeface="Times New Roman"/>
                <a:cs typeface="Times New Roman"/>
                <a:sym typeface="Times New Roman"/>
              </a:defRPr>
            </a:pPr>
            <a:r>
              <a:t>				until (a[i] &gt;= v);</a:t>
            </a:r>
            <a:endParaRPr sz="2700"/>
          </a:p>
          <a:p>
            <a:pPr marL="0" indent="0">
              <a:lnSpc>
                <a:spcPct val="80000"/>
              </a:lnSpc>
              <a:spcBef>
                <a:spcPts val="400"/>
              </a:spcBef>
              <a:buSzTx/>
              <a:buNone/>
              <a:defRPr sz="1700">
                <a:latin typeface="Times New Roman"/>
                <a:ea typeface="Times New Roman"/>
                <a:cs typeface="Times New Roman"/>
                <a:sym typeface="Times New Roman"/>
              </a:defRPr>
            </a:pPr>
            <a:r>
              <a:t>			      repeat </a:t>
            </a:r>
            <a:endParaRPr sz="2700"/>
          </a:p>
          <a:p>
            <a:pPr marL="0" indent="0">
              <a:lnSpc>
                <a:spcPct val="80000"/>
              </a:lnSpc>
              <a:spcBef>
                <a:spcPts val="400"/>
              </a:spcBef>
              <a:buSzTx/>
              <a:buNone/>
              <a:defRPr sz="1700">
                <a:latin typeface="Times New Roman"/>
                <a:ea typeface="Times New Roman"/>
                <a:cs typeface="Times New Roman"/>
                <a:sym typeface="Times New Roman"/>
              </a:defRPr>
            </a:pPr>
            <a:r>
              <a:t>				j := j-1;</a:t>
            </a:r>
            <a:endParaRPr sz="2700"/>
          </a:p>
          <a:p>
            <a:pPr marL="0" indent="0">
              <a:lnSpc>
                <a:spcPct val="80000"/>
              </a:lnSpc>
              <a:spcBef>
                <a:spcPts val="400"/>
              </a:spcBef>
              <a:buSzTx/>
              <a:buNone/>
              <a:defRPr sz="1700">
                <a:latin typeface="Times New Roman"/>
                <a:ea typeface="Times New Roman"/>
                <a:cs typeface="Times New Roman"/>
                <a:sym typeface="Times New Roman"/>
              </a:defRPr>
            </a:pPr>
            <a:r>
              <a:t>				until (a[j]  &lt;= v);</a:t>
            </a:r>
            <a:endParaRPr sz="2700"/>
          </a:p>
          <a:p>
            <a:pPr marL="0" indent="0">
              <a:lnSpc>
                <a:spcPct val="80000"/>
              </a:lnSpc>
              <a:spcBef>
                <a:spcPts val="400"/>
              </a:spcBef>
              <a:buSzTx/>
              <a:buNone/>
              <a:defRPr sz="1700">
                <a:latin typeface="Times New Roman"/>
                <a:ea typeface="Times New Roman"/>
                <a:cs typeface="Times New Roman"/>
                <a:sym typeface="Times New Roman"/>
              </a:defRPr>
            </a:pPr>
            <a:r>
              <a:t>			       if  (i &lt; j)</a:t>
            </a:r>
            <a:endParaRPr sz="2700"/>
          </a:p>
          <a:p>
            <a:pPr marL="0" indent="0">
              <a:lnSpc>
                <a:spcPct val="80000"/>
              </a:lnSpc>
              <a:spcBef>
                <a:spcPts val="400"/>
              </a:spcBef>
              <a:buSzTx/>
              <a:buNone/>
              <a:defRPr sz="1700">
                <a:latin typeface="Times New Roman"/>
                <a:ea typeface="Times New Roman"/>
                <a:cs typeface="Times New Roman"/>
                <a:sym typeface="Times New Roman"/>
              </a:defRPr>
            </a:pPr>
            <a:r>
              <a:t>				{</a:t>
            </a:r>
            <a:endParaRPr sz="2700"/>
          </a:p>
          <a:p>
            <a:pPr marL="0" indent="0">
              <a:lnSpc>
                <a:spcPct val="80000"/>
              </a:lnSpc>
              <a:spcBef>
                <a:spcPts val="400"/>
              </a:spcBef>
              <a:buSzTx/>
              <a:buNone/>
              <a:defRPr sz="1700">
                <a:latin typeface="Times New Roman"/>
                <a:ea typeface="Times New Roman"/>
                <a:cs typeface="Times New Roman"/>
                <a:sym typeface="Times New Roman"/>
              </a:defRPr>
            </a:pPr>
            <a:r>
              <a:t>				     t : = a[i]; </a:t>
            </a:r>
            <a:endParaRPr sz="2700"/>
          </a:p>
          <a:p>
            <a:pPr marL="0" indent="0">
              <a:lnSpc>
                <a:spcPct val="80000"/>
              </a:lnSpc>
              <a:spcBef>
                <a:spcPts val="400"/>
              </a:spcBef>
              <a:buSzTx/>
              <a:buNone/>
              <a:defRPr sz="1700">
                <a:latin typeface="Times New Roman"/>
                <a:ea typeface="Times New Roman"/>
                <a:cs typeface="Times New Roman"/>
                <a:sym typeface="Times New Roman"/>
              </a:defRPr>
            </a:pPr>
            <a:r>
              <a:t>				     a[i] := a[j];</a:t>
            </a:r>
            <a:endParaRPr sz="2700"/>
          </a:p>
          <a:p>
            <a:pPr marL="0" indent="0">
              <a:lnSpc>
                <a:spcPct val="80000"/>
              </a:lnSpc>
              <a:spcBef>
                <a:spcPts val="400"/>
              </a:spcBef>
              <a:buSzTx/>
              <a:buNone/>
              <a:defRPr sz="1700">
                <a:latin typeface="Times New Roman"/>
                <a:ea typeface="Times New Roman"/>
                <a:cs typeface="Times New Roman"/>
                <a:sym typeface="Times New Roman"/>
              </a:defRPr>
            </a:pPr>
            <a:r>
              <a:t>				     a[j] := t;</a:t>
            </a:r>
            <a:endParaRPr sz="2700"/>
          </a:p>
          <a:p>
            <a:pPr marL="0" indent="0">
              <a:lnSpc>
                <a:spcPct val="80000"/>
              </a:lnSpc>
              <a:spcBef>
                <a:spcPts val="400"/>
              </a:spcBef>
              <a:buSzTx/>
              <a:buNone/>
              <a:defRPr sz="1700">
                <a:latin typeface="Times New Roman"/>
                <a:ea typeface="Times New Roman"/>
                <a:cs typeface="Times New Roman"/>
                <a:sym typeface="Times New Roman"/>
              </a:defRPr>
            </a:pPr>
            <a:r>
              <a:t>				}</a:t>
            </a:r>
            <a:endParaRPr sz="2700"/>
          </a:p>
          <a:p>
            <a:pPr marL="0" indent="0">
              <a:lnSpc>
                <a:spcPct val="80000"/>
              </a:lnSpc>
              <a:spcBef>
                <a:spcPts val="400"/>
              </a:spcBef>
              <a:buSzTx/>
              <a:buNone/>
              <a:defRPr sz="1700">
                <a:latin typeface="Times New Roman"/>
                <a:ea typeface="Times New Roman"/>
                <a:cs typeface="Times New Roman"/>
                <a:sym typeface="Times New Roman"/>
              </a:defRPr>
            </a:pPr>
            <a:r>
              <a:t>			} until (i  &gt;= j);</a:t>
            </a:r>
            <a:endParaRPr sz="2700"/>
          </a:p>
          <a:p>
            <a:pPr marL="0" indent="0">
              <a:lnSpc>
                <a:spcPct val="80000"/>
              </a:lnSpc>
              <a:spcBef>
                <a:spcPts val="400"/>
              </a:spcBef>
              <a:buSzTx/>
              <a:buNone/>
              <a:defRPr sz="1700">
                <a:latin typeface="Times New Roman"/>
                <a:ea typeface="Times New Roman"/>
                <a:cs typeface="Times New Roman"/>
                <a:sym typeface="Times New Roman"/>
              </a:defRPr>
            </a:pPr>
            <a:r>
              <a:t>			a[m] := a[j]; </a:t>
            </a:r>
            <a:endParaRPr sz="2700"/>
          </a:p>
          <a:p>
            <a:pPr marL="0" indent="0">
              <a:lnSpc>
                <a:spcPct val="80000"/>
              </a:lnSpc>
              <a:spcBef>
                <a:spcPts val="400"/>
              </a:spcBef>
              <a:buSzTx/>
              <a:buNone/>
              <a:defRPr sz="1700">
                <a:latin typeface="Times New Roman"/>
                <a:ea typeface="Times New Roman"/>
                <a:cs typeface="Times New Roman"/>
                <a:sym typeface="Times New Roman"/>
              </a:defRPr>
            </a:pPr>
            <a:r>
              <a:t>			a[j] := v;</a:t>
            </a:r>
            <a:endParaRPr sz="2700"/>
          </a:p>
          <a:p>
            <a:pPr marL="0" indent="0">
              <a:lnSpc>
                <a:spcPct val="80000"/>
              </a:lnSpc>
              <a:spcBef>
                <a:spcPts val="400"/>
              </a:spcBef>
              <a:buSzTx/>
              <a:buNone/>
              <a:defRPr sz="1700">
                <a:latin typeface="Times New Roman"/>
                <a:ea typeface="Times New Roman"/>
                <a:cs typeface="Times New Roman"/>
                <a:sym typeface="Times New Roman"/>
              </a:defRPr>
            </a:pPr>
            <a:r>
              <a:t>			return j;</a:t>
            </a:r>
            <a:endParaRPr sz="2700"/>
          </a:p>
          <a:p>
            <a:pPr marL="0" indent="0">
              <a:lnSpc>
                <a:spcPct val="80000"/>
              </a:lnSpc>
              <a:spcBef>
                <a:spcPts val="400"/>
              </a:spcBef>
              <a:buSzTx/>
              <a:buNone/>
              <a:defRPr sz="1700">
                <a:latin typeface="Times New Roman"/>
                <a:ea typeface="Times New Roman"/>
                <a:cs typeface="Times New Roman"/>
                <a:sym typeface="Times New Roman"/>
              </a:defRPr>
            </a:pPr>
            <a:r>
              <a:t>		}</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Title 1"/>
          <p:cNvSpPr txBox="1">
            <a:spLocks noGrp="1"/>
          </p:cNvSpPr>
          <p:nvPr>
            <p:ph type="title"/>
          </p:nvPr>
        </p:nvSpPr>
        <p:spPr>
          <a:xfrm>
            <a:off x="457200" y="44623"/>
            <a:ext cx="8229600" cy="504058"/>
          </a:xfrm>
          <a:prstGeom prst="rect">
            <a:avLst/>
          </a:prstGeom>
        </p:spPr>
        <p:txBody>
          <a:bodyPr>
            <a:normAutofit fontScale="90000"/>
          </a:bodyPr>
          <a:lstStyle>
            <a:lvl1pPr defTabSz="850391">
              <a:defRPr sz="2976">
                <a:latin typeface="Times New Roman"/>
                <a:ea typeface="Times New Roman"/>
                <a:cs typeface="Times New Roman"/>
                <a:sym typeface="Times New Roman"/>
              </a:defRPr>
            </a:lvl1pPr>
          </a:lstStyle>
          <a:p>
            <a:r>
              <a:t>QUICK SORT</a:t>
            </a:r>
          </a:p>
        </p:txBody>
      </p:sp>
      <p:pic>
        <p:nvPicPr>
          <p:cNvPr id="293" name="Picture 2" descr="Picture 2"/>
          <p:cNvPicPr>
            <a:picLocks noChangeAspect="1"/>
          </p:cNvPicPr>
          <p:nvPr/>
        </p:nvPicPr>
        <p:blipFill>
          <a:blip r:embed="rId2">
            <a:extLst/>
          </a:blip>
          <a:stretch>
            <a:fillRect/>
          </a:stretch>
        </p:blipFill>
        <p:spPr>
          <a:xfrm>
            <a:off x="395536" y="1052736"/>
            <a:ext cx="8496945" cy="5256585"/>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457200" y="44624"/>
            <a:ext cx="8229600" cy="562074"/>
          </a:xfrm>
          <a:prstGeom prst="rect">
            <a:avLst/>
          </a:prstGeom>
        </p:spPr>
        <p:txBody>
          <a:bodyPr>
            <a:normAutofit fontScale="90000"/>
          </a:bodyPr>
          <a:lstStyle>
            <a:lvl1pPr>
              <a:defRPr sz="3200">
                <a:latin typeface="Times New Roman"/>
                <a:ea typeface="Times New Roman"/>
                <a:cs typeface="Times New Roman"/>
                <a:sym typeface="Times New Roman"/>
              </a:defRPr>
            </a:lvl1pPr>
          </a:lstStyle>
          <a:p>
            <a:r>
              <a:t>QUICK SORT</a:t>
            </a:r>
          </a:p>
        </p:txBody>
      </p:sp>
      <p:sp>
        <p:nvSpPr>
          <p:cNvPr id="296" name="Content Placeholder 2"/>
          <p:cNvSpPr txBox="1">
            <a:spLocks noGrp="1"/>
          </p:cNvSpPr>
          <p:nvPr>
            <p:ph type="body" idx="1"/>
          </p:nvPr>
        </p:nvSpPr>
        <p:spPr>
          <a:xfrm>
            <a:off x="107503" y="620687"/>
            <a:ext cx="8928994" cy="6120682"/>
          </a:xfrm>
          <a:prstGeom prst="rect">
            <a:avLst/>
          </a:prstGeom>
          <a:blipFill>
            <a:blip r:embed="rId2"/>
            <a:stretch>
              <a:fillRect/>
            </a:stretch>
          </a:blipFill>
        </p:spPr>
        <p:txBody>
          <a:bodyPr/>
          <a:lstStyle/>
          <a:p>
            <a:r>
              <a:t> </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itle 1"/>
          <p:cNvSpPr txBox="1">
            <a:spLocks noGrp="1"/>
          </p:cNvSpPr>
          <p:nvPr>
            <p:ph type="title"/>
          </p:nvPr>
        </p:nvSpPr>
        <p:spPr>
          <a:xfrm>
            <a:off x="457200" y="44623"/>
            <a:ext cx="8229600" cy="490068"/>
          </a:xfrm>
          <a:prstGeom prst="rect">
            <a:avLst/>
          </a:prstGeom>
        </p:spPr>
        <p:txBody>
          <a:bodyPr>
            <a:normAutofit fontScale="90000"/>
          </a:bodyPr>
          <a:lstStyle>
            <a:lvl1pPr defTabSz="841247">
              <a:defRPr sz="2944">
                <a:latin typeface="Times New Roman"/>
                <a:ea typeface="Times New Roman"/>
                <a:cs typeface="Times New Roman"/>
                <a:sym typeface="Times New Roman"/>
              </a:defRPr>
            </a:lvl1pPr>
          </a:lstStyle>
          <a:p>
            <a:r>
              <a:t>QUICK SORT</a:t>
            </a:r>
          </a:p>
        </p:txBody>
      </p:sp>
      <p:sp>
        <p:nvSpPr>
          <p:cNvPr id="299" name="Content Placeholder 2"/>
          <p:cNvSpPr txBox="1">
            <a:spLocks noGrp="1"/>
          </p:cNvSpPr>
          <p:nvPr>
            <p:ph type="body" idx="1"/>
          </p:nvPr>
        </p:nvSpPr>
        <p:spPr>
          <a:xfrm>
            <a:off x="107503" y="692695"/>
            <a:ext cx="8928994" cy="5832650"/>
          </a:xfrm>
          <a:prstGeom prst="rect">
            <a:avLst/>
          </a:prstGeom>
          <a:blipFill>
            <a:blip r:embed="rId2"/>
            <a:stretch>
              <a:fillRect/>
            </a:stretch>
          </a:blipFill>
        </p:spPr>
        <p:txBody>
          <a:bodyPr/>
          <a:lstStyle/>
          <a:p>
            <a:r>
              <a:t> </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Title 1"/>
          <p:cNvSpPr txBox="1">
            <a:spLocks noGrp="1"/>
          </p:cNvSpPr>
          <p:nvPr>
            <p:ph type="title"/>
          </p:nvPr>
        </p:nvSpPr>
        <p:spPr>
          <a:xfrm>
            <a:off x="467543" y="-1"/>
            <a:ext cx="8229601" cy="634084"/>
          </a:xfrm>
          <a:prstGeom prst="rect">
            <a:avLst/>
          </a:prstGeom>
        </p:spPr>
        <p:txBody>
          <a:bodyPr/>
          <a:lstStyle>
            <a:lvl1pPr>
              <a:defRPr sz="3200">
                <a:latin typeface="Times New Roman"/>
                <a:ea typeface="Times New Roman"/>
                <a:cs typeface="Times New Roman"/>
                <a:sym typeface="Times New Roman"/>
              </a:defRPr>
            </a:lvl1pPr>
          </a:lstStyle>
          <a:p>
            <a:r>
              <a:t>QUICK SORT</a:t>
            </a:r>
          </a:p>
        </p:txBody>
      </p:sp>
      <p:sp>
        <p:nvSpPr>
          <p:cNvPr id="302" name="Content Placeholder 2"/>
          <p:cNvSpPr txBox="1">
            <a:spLocks noGrp="1"/>
          </p:cNvSpPr>
          <p:nvPr>
            <p:ph type="body" idx="1"/>
          </p:nvPr>
        </p:nvSpPr>
        <p:spPr>
          <a:xfrm>
            <a:off x="107503" y="764703"/>
            <a:ext cx="8856986" cy="5832650"/>
          </a:xfrm>
          <a:prstGeom prst="rect">
            <a:avLst/>
          </a:prstGeom>
          <a:blipFill>
            <a:blip r:embed="rId2"/>
            <a:stretch>
              <a:fillRect/>
            </a:stretch>
          </a:blipFill>
        </p:spPr>
        <p:txBody>
          <a:bodyPr/>
          <a:lstStyle/>
          <a:p>
            <a:r>
              <a:t> </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Title 1"/>
          <p:cNvSpPr txBox="1">
            <a:spLocks noGrp="1"/>
          </p:cNvSpPr>
          <p:nvPr>
            <p:ph type="title"/>
          </p:nvPr>
        </p:nvSpPr>
        <p:spPr>
          <a:xfrm>
            <a:off x="457200" y="44623"/>
            <a:ext cx="8229600" cy="576066"/>
          </a:xfrm>
          <a:prstGeom prst="rect">
            <a:avLst/>
          </a:prstGeom>
        </p:spPr>
        <p:txBody>
          <a:bodyPr>
            <a:normAutofit fontScale="90000"/>
          </a:bodyPr>
          <a:lstStyle>
            <a:lvl1pPr defTabSz="804672">
              <a:defRPr sz="3432">
                <a:latin typeface="Times New Roman"/>
                <a:ea typeface="Times New Roman"/>
                <a:cs typeface="Times New Roman"/>
                <a:sym typeface="Times New Roman"/>
              </a:defRPr>
            </a:lvl1pPr>
          </a:lstStyle>
          <a:p>
            <a:r>
              <a:t>QUICK SORT</a:t>
            </a:r>
          </a:p>
        </p:txBody>
      </p:sp>
      <p:sp>
        <p:nvSpPr>
          <p:cNvPr id="305" name="Content Placeholder 2"/>
          <p:cNvSpPr txBox="1">
            <a:spLocks noGrp="1"/>
          </p:cNvSpPr>
          <p:nvPr>
            <p:ph type="body" idx="1"/>
          </p:nvPr>
        </p:nvSpPr>
        <p:spPr>
          <a:xfrm>
            <a:off x="107503" y="764703"/>
            <a:ext cx="8928994" cy="5544618"/>
          </a:xfrm>
          <a:prstGeom prst="rect">
            <a:avLst/>
          </a:prstGeom>
          <a:blipFill>
            <a:blip r:embed="rId2"/>
            <a:stretch>
              <a:fillRect/>
            </a:stretch>
          </a:blipFill>
        </p:spPr>
        <p:txBody>
          <a:bodyPr/>
          <a:lstStyle/>
          <a:p>
            <a:r>
              <a:t> </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itle 1"/>
          <p:cNvSpPr txBox="1">
            <a:spLocks noGrp="1"/>
          </p:cNvSpPr>
          <p:nvPr>
            <p:ph type="title"/>
          </p:nvPr>
        </p:nvSpPr>
        <p:spPr>
          <a:xfrm>
            <a:off x="457200" y="44623"/>
            <a:ext cx="8229600" cy="504058"/>
          </a:xfrm>
          <a:prstGeom prst="rect">
            <a:avLst/>
          </a:prstGeom>
        </p:spPr>
        <p:txBody>
          <a:bodyPr>
            <a:normAutofit fontScale="90000"/>
          </a:bodyPr>
          <a:lstStyle>
            <a:lvl1pPr defTabSz="850391">
              <a:defRPr sz="2976">
                <a:latin typeface="Times New Roman"/>
                <a:ea typeface="Times New Roman"/>
                <a:cs typeface="Times New Roman"/>
                <a:sym typeface="Times New Roman"/>
              </a:defRPr>
            </a:lvl1pPr>
          </a:lstStyle>
          <a:p>
            <a:r>
              <a:t>STRASSEN’s MATRIX MULTIPLICATION</a:t>
            </a:r>
          </a:p>
        </p:txBody>
      </p:sp>
      <p:sp>
        <p:nvSpPr>
          <p:cNvPr id="308" name="Content Placeholder 2"/>
          <p:cNvSpPr txBox="1">
            <a:spLocks noGrp="1"/>
          </p:cNvSpPr>
          <p:nvPr>
            <p:ph type="body" idx="1"/>
          </p:nvPr>
        </p:nvSpPr>
        <p:spPr>
          <a:xfrm>
            <a:off x="179511" y="764703"/>
            <a:ext cx="8784978" cy="5976666"/>
          </a:xfrm>
          <a:prstGeom prst="rect">
            <a:avLst/>
          </a:prstGeom>
        </p:spPr>
        <p:txBody>
          <a:bodyPr/>
          <a:lstStyle/>
          <a:p>
            <a:pPr>
              <a:spcBef>
                <a:spcPts val="400"/>
              </a:spcBef>
              <a:defRPr sz="1800">
                <a:latin typeface="Times New Roman"/>
                <a:ea typeface="Times New Roman"/>
                <a:cs typeface="Times New Roman"/>
                <a:sym typeface="Times New Roman"/>
              </a:defRPr>
            </a:pPr>
            <a:r>
              <a:t>In linear algebra, the </a:t>
            </a:r>
            <a:r>
              <a:rPr b="1"/>
              <a:t>Strassen</a:t>
            </a:r>
            <a:r>
              <a:t> algorithm, named after </a:t>
            </a:r>
            <a:r>
              <a:rPr b="1"/>
              <a:t>Volker</a:t>
            </a:r>
            <a:r>
              <a:t> </a:t>
            </a:r>
            <a:r>
              <a:rPr b="1"/>
              <a:t>Strassen</a:t>
            </a:r>
            <a:r>
              <a:t>, is an algorithm for </a:t>
            </a:r>
            <a:r>
              <a:rPr b="1"/>
              <a:t>matrix multiplication</a:t>
            </a:r>
            <a:r>
              <a:t>. It is faster than the standard </a:t>
            </a:r>
            <a:r>
              <a:rPr b="1"/>
              <a:t>matrix multiplication</a:t>
            </a:r>
            <a:r>
              <a:t> algorithm and is useful in practice for large </a:t>
            </a:r>
            <a:r>
              <a:rPr b="1"/>
              <a:t>matrices</a:t>
            </a:r>
            <a:r>
              <a:t>, but would be slower than the fastest known algorithms for extremely large </a:t>
            </a:r>
            <a:r>
              <a:rPr b="1"/>
              <a:t>matrices</a:t>
            </a:r>
            <a:r>
              <a:t>.</a:t>
            </a:r>
          </a:p>
          <a:p>
            <a:pPr>
              <a:spcBef>
                <a:spcPts val="500"/>
              </a:spcBef>
              <a:defRPr sz="2400" b="1" u="sng">
                <a:latin typeface="Times New Roman"/>
                <a:ea typeface="Times New Roman"/>
                <a:cs typeface="Times New Roman"/>
                <a:sym typeface="Times New Roman"/>
              </a:defRPr>
            </a:pPr>
            <a:r>
              <a:t>Naive Method </a:t>
            </a:r>
            <a:r>
              <a:rPr sz="2000" b="0" u="none"/>
              <a:t>: </a:t>
            </a:r>
            <a:r>
              <a:rPr sz="1800" b="0" u="none"/>
              <a:t>Following is a simple way to multiply two matrices </a:t>
            </a:r>
          </a:p>
        </p:txBody>
      </p:sp>
      <p:graphicFrame>
        <p:nvGraphicFramePr>
          <p:cNvPr id="309" name="Table 3"/>
          <p:cNvGraphicFramePr/>
          <p:nvPr/>
        </p:nvGraphicFramePr>
        <p:xfrm>
          <a:off x="755576" y="2492896"/>
          <a:ext cx="7704856" cy="4145280"/>
        </p:xfrm>
        <a:graphic>
          <a:graphicData uri="http://schemas.openxmlformats.org/drawingml/2006/table">
            <a:tbl>
              <a:tblPr>
                <a:tableStyleId>{4C3C2611-4C71-4FC5-86AE-919BDF0F9419}</a:tableStyleId>
              </a:tblPr>
              <a:tblGrid>
                <a:gridCol w="7704856"/>
              </a:tblGrid>
              <a:tr h="3860034">
                <a:tc>
                  <a:txBody>
                    <a:bodyPr/>
                    <a:lstStyle/>
                    <a:p>
                      <a:pPr algn="l">
                        <a:defRPr sz="1800">
                          <a:latin typeface="Times New Roman"/>
                          <a:ea typeface="Times New Roman"/>
                          <a:cs typeface="Times New Roman"/>
                          <a:sym typeface="Times New Roman"/>
                        </a:defRPr>
                      </a:pPr>
                      <a:r>
                        <a:t>void multiply(int A[][N], int B[][N], int C[][N]) </a:t>
                      </a:r>
                    </a:p>
                    <a:p>
                      <a:pPr algn="l">
                        <a:defRPr sz="1800">
                          <a:latin typeface="Times New Roman"/>
                          <a:ea typeface="Times New Roman"/>
                          <a:cs typeface="Times New Roman"/>
                          <a:sym typeface="Times New Roman"/>
                        </a:defRPr>
                      </a:pPr>
                      <a:r>
                        <a:t>{ </a:t>
                      </a:r>
                    </a:p>
                    <a:p>
                      <a:pPr algn="l">
                        <a:defRPr sz="1800">
                          <a:latin typeface="Times New Roman"/>
                          <a:ea typeface="Times New Roman"/>
                          <a:cs typeface="Times New Roman"/>
                          <a:sym typeface="Times New Roman"/>
                        </a:defRPr>
                      </a:pPr>
                      <a:r>
                        <a:t>    for (int i = 0; i &lt; N; i++) </a:t>
                      </a:r>
                    </a:p>
                    <a:p>
                      <a:pPr algn="l">
                        <a:defRPr sz="1800">
                          <a:latin typeface="Times New Roman"/>
                          <a:ea typeface="Times New Roman"/>
                          <a:cs typeface="Times New Roman"/>
                          <a:sym typeface="Times New Roman"/>
                        </a:defRPr>
                      </a:pPr>
                      <a:r>
                        <a:t>    { </a:t>
                      </a:r>
                    </a:p>
                    <a:p>
                      <a:pPr algn="l">
                        <a:defRPr sz="1800">
                          <a:latin typeface="Times New Roman"/>
                          <a:ea typeface="Times New Roman"/>
                          <a:cs typeface="Times New Roman"/>
                          <a:sym typeface="Times New Roman"/>
                        </a:defRPr>
                      </a:pPr>
                      <a:r>
                        <a:t>        for (int j = 0; j &lt; N; j++) </a:t>
                      </a:r>
                    </a:p>
                    <a:p>
                      <a:pPr algn="l">
                        <a:defRPr sz="1800">
                          <a:latin typeface="Times New Roman"/>
                          <a:ea typeface="Times New Roman"/>
                          <a:cs typeface="Times New Roman"/>
                          <a:sym typeface="Times New Roman"/>
                        </a:defRPr>
                      </a:pPr>
                      <a:r>
                        <a:t>        { </a:t>
                      </a:r>
                    </a:p>
                    <a:p>
                      <a:pPr algn="l">
                        <a:defRPr sz="1800">
                          <a:latin typeface="Times New Roman"/>
                          <a:ea typeface="Times New Roman"/>
                          <a:cs typeface="Times New Roman"/>
                          <a:sym typeface="Times New Roman"/>
                        </a:defRPr>
                      </a:pPr>
                      <a:r>
                        <a:t>            C[i][j] = 0; </a:t>
                      </a:r>
                    </a:p>
                    <a:p>
                      <a:pPr algn="l">
                        <a:defRPr sz="1800">
                          <a:latin typeface="Times New Roman"/>
                          <a:ea typeface="Times New Roman"/>
                          <a:cs typeface="Times New Roman"/>
                          <a:sym typeface="Times New Roman"/>
                        </a:defRPr>
                      </a:pPr>
                      <a:r>
                        <a:t>            for (int k = 0; k &lt; N; k++) </a:t>
                      </a:r>
                    </a:p>
                    <a:p>
                      <a:pPr algn="l">
                        <a:defRPr sz="1800">
                          <a:latin typeface="Times New Roman"/>
                          <a:ea typeface="Times New Roman"/>
                          <a:cs typeface="Times New Roman"/>
                          <a:sym typeface="Times New Roman"/>
                        </a:defRPr>
                      </a:pPr>
                      <a:r>
                        <a:t>            { </a:t>
                      </a:r>
                    </a:p>
                    <a:p>
                      <a:pPr algn="l">
                        <a:defRPr sz="1800">
                          <a:latin typeface="Times New Roman"/>
                          <a:ea typeface="Times New Roman"/>
                          <a:cs typeface="Times New Roman"/>
                          <a:sym typeface="Times New Roman"/>
                        </a:defRPr>
                      </a:pPr>
                      <a:r>
                        <a:t>                C[i][j] += A[i][k]*B[k][j]; </a:t>
                      </a:r>
                    </a:p>
                    <a:p>
                      <a:pPr algn="l">
                        <a:defRPr sz="1800">
                          <a:latin typeface="Times New Roman"/>
                          <a:ea typeface="Times New Roman"/>
                          <a:cs typeface="Times New Roman"/>
                          <a:sym typeface="Times New Roman"/>
                        </a:defRPr>
                      </a:pPr>
                      <a:r>
                        <a:t>            } </a:t>
                      </a:r>
                    </a:p>
                    <a:p>
                      <a:pPr algn="l">
                        <a:defRPr sz="1800">
                          <a:latin typeface="Times New Roman"/>
                          <a:ea typeface="Times New Roman"/>
                          <a:cs typeface="Times New Roman"/>
                          <a:sym typeface="Times New Roman"/>
                        </a:defRPr>
                      </a:pPr>
                      <a:r>
                        <a:t>        } </a:t>
                      </a:r>
                    </a:p>
                    <a:p>
                      <a:pPr algn="l">
                        <a:defRPr sz="1800">
                          <a:latin typeface="Times New Roman"/>
                          <a:ea typeface="Times New Roman"/>
                          <a:cs typeface="Times New Roman"/>
                          <a:sym typeface="Times New Roman"/>
                        </a:defRPr>
                      </a:pPr>
                      <a:r>
                        <a:t>    } </a:t>
                      </a:r>
                    </a:p>
                    <a:p>
                      <a:pPr algn="l">
                        <a:defRPr sz="1800">
                          <a:latin typeface="Times New Roman"/>
                          <a:ea typeface="Times New Roman"/>
                          <a:cs typeface="Times New Roman"/>
                          <a:sym typeface="Times New Roman"/>
                        </a:defRPr>
                      </a:pPr>
                      <a:r>
                        <a:t>} </a:t>
                      </a:r>
                    </a:p>
                    <a:p>
                      <a:pPr algn="l">
                        <a:defRPr sz="2000" b="1">
                          <a:latin typeface="Times New Roman"/>
                          <a:ea typeface="Times New Roman"/>
                          <a:cs typeface="Times New Roman"/>
                          <a:sym typeface="Times New Roman"/>
                        </a:defRPr>
                      </a:pPr>
                      <a:r>
                        <a:t>Time Complexity of above method is O(N</a:t>
                      </a:r>
                      <a:r>
                        <a:rPr baseline="30000"/>
                        <a:t>3</a:t>
                      </a:r>
                      <a:r>
                        <a:t>).</a:t>
                      </a:r>
                    </a:p>
                  </a:txBody>
                  <a:tcPr marL="0" marR="0" marT="0" marB="0" anchor="ctr" horzOverflow="overflow">
                    <a:lnL w="12700">
                      <a:miter lim="400000"/>
                    </a:lnL>
                    <a:lnR w="12700">
                      <a:miter lim="400000"/>
                    </a:lnR>
                    <a:lnT w="12700">
                      <a:miter lim="400000"/>
                    </a:lnT>
                    <a:lnB w="12700">
                      <a:miter lim="400000"/>
                    </a:lnB>
                    <a:noFill/>
                  </a:tcPr>
                </a:tc>
              </a:tr>
            </a:tbl>
          </a:graphicData>
        </a:graphic>
      </p:graphicFrame>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Title 1"/>
          <p:cNvSpPr txBox="1">
            <a:spLocks noGrp="1"/>
          </p:cNvSpPr>
          <p:nvPr>
            <p:ph type="title"/>
          </p:nvPr>
        </p:nvSpPr>
        <p:spPr>
          <a:xfrm>
            <a:off x="457200" y="44624"/>
            <a:ext cx="8229600" cy="562074"/>
          </a:xfrm>
          <a:prstGeom prst="rect">
            <a:avLst/>
          </a:prstGeom>
        </p:spPr>
        <p:txBody>
          <a:bodyPr>
            <a:normAutofit fontScale="90000"/>
          </a:bodyPr>
          <a:lstStyle>
            <a:lvl1pPr>
              <a:defRPr sz="3200">
                <a:latin typeface="Times New Roman"/>
                <a:ea typeface="Times New Roman"/>
                <a:cs typeface="Times New Roman"/>
                <a:sym typeface="Times New Roman"/>
              </a:defRPr>
            </a:lvl1pPr>
          </a:lstStyle>
          <a:p>
            <a:r>
              <a:t>STRASSEN’s MATRIX MULTIPLICATION</a:t>
            </a:r>
          </a:p>
        </p:txBody>
      </p:sp>
      <p:sp>
        <p:nvSpPr>
          <p:cNvPr id="312" name="Content Placeholder 2"/>
          <p:cNvSpPr txBox="1">
            <a:spLocks noGrp="1"/>
          </p:cNvSpPr>
          <p:nvPr>
            <p:ph type="body" idx="1"/>
          </p:nvPr>
        </p:nvSpPr>
        <p:spPr>
          <a:xfrm>
            <a:off x="179511" y="692695"/>
            <a:ext cx="8784978" cy="5976666"/>
          </a:xfrm>
          <a:prstGeom prst="rect">
            <a:avLst/>
          </a:prstGeom>
        </p:spPr>
        <p:txBody>
          <a:bodyPr/>
          <a:lstStyle/>
          <a:p>
            <a:pPr>
              <a:spcBef>
                <a:spcPts val="500"/>
              </a:spcBef>
              <a:defRPr sz="2400" b="1">
                <a:latin typeface="Times New Roman"/>
                <a:ea typeface="Times New Roman"/>
                <a:cs typeface="Times New Roman"/>
                <a:sym typeface="Times New Roman"/>
              </a:defRPr>
            </a:pPr>
            <a:r>
              <a:t>Divide and Conquer </a:t>
            </a:r>
            <a:r>
              <a:rPr sz="2000" i="1"/>
              <a:t>: </a:t>
            </a:r>
            <a:br>
              <a:rPr sz="2000" i="1"/>
            </a:br>
            <a:r>
              <a:rPr sz="2000" b="0"/>
              <a:t>Following is simple Divide and Conquer method to multiply two square matrices.</a:t>
            </a:r>
            <a:br>
              <a:rPr sz="2000" b="0"/>
            </a:br>
            <a:r>
              <a:rPr sz="2000" b="0"/>
              <a:t>1) Divide matrices A and B in 4 sub-matrices of size N/2 x N/2 as shown in the below diagram.</a:t>
            </a:r>
            <a:br>
              <a:rPr sz="2000" b="0"/>
            </a:br>
            <a:r>
              <a:rPr sz="2000" b="0"/>
              <a:t>2) Calculate following values recursively. ae + bg, af + bh, ce + dg and cf + dh.</a:t>
            </a:r>
          </a:p>
        </p:txBody>
      </p:sp>
      <p:pic>
        <p:nvPicPr>
          <p:cNvPr id="313" name="Picture 2" descr="Picture 2"/>
          <p:cNvPicPr>
            <a:picLocks noChangeAspect="1"/>
          </p:cNvPicPr>
          <p:nvPr/>
        </p:nvPicPr>
        <p:blipFill>
          <a:blip r:embed="rId2">
            <a:extLst/>
          </a:blip>
          <a:stretch>
            <a:fillRect/>
          </a:stretch>
        </p:blipFill>
        <p:spPr>
          <a:xfrm>
            <a:off x="539551" y="2636911"/>
            <a:ext cx="8136906" cy="2208338"/>
          </a:xfrm>
          <a:prstGeom prst="rect">
            <a:avLst/>
          </a:prstGeom>
          <a:ln w="12700">
            <a:miter lim="400000"/>
          </a:ln>
        </p:spPr>
      </p:pic>
      <p:sp>
        <p:nvSpPr>
          <p:cNvPr id="314" name="Rectangle 3"/>
          <p:cNvSpPr/>
          <p:nvPr/>
        </p:nvSpPr>
        <p:spPr>
          <a:xfrm>
            <a:off x="323527" y="5043779"/>
            <a:ext cx="8712970" cy="1323790"/>
          </a:xfrm>
          <a:prstGeom prst="rect">
            <a:avLst/>
          </a:prstGeom>
          <a:solidFill>
            <a:srgbClr val="E0E0E0"/>
          </a:solidFill>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defRPr>
                <a:latin typeface="Times New Roman"/>
                <a:ea typeface="Times New Roman"/>
                <a:cs typeface="Times New Roman"/>
                <a:sym typeface="Times New Roman"/>
              </a:defRPr>
            </a:pPr>
            <a:r>
              <a:t>In the above method, we do 8 multiplications for matrices of size N/2 x N/2 and 4 additions. Addition of two matrices takes O(N</a:t>
            </a:r>
            <a:r>
              <a:rPr baseline="30000"/>
              <a:t>2</a:t>
            </a:r>
            <a:r>
              <a:t>) time.</a:t>
            </a:r>
            <a:r>
              <a:rPr sz="1200">
                <a:latin typeface="Roboto"/>
                <a:ea typeface="Roboto"/>
                <a:cs typeface="Roboto"/>
                <a:sym typeface="Roboto"/>
              </a:rPr>
              <a:t> </a:t>
            </a:r>
            <a:endParaRPr>
              <a:latin typeface="Arial"/>
              <a:ea typeface="Arial"/>
              <a:cs typeface="Arial"/>
              <a:sym typeface="Arial"/>
            </a:endParaRPr>
          </a:p>
          <a:p>
            <a:pPr>
              <a:defRPr>
                <a:latin typeface="Times New Roman"/>
                <a:ea typeface="Times New Roman"/>
                <a:cs typeface="Times New Roman"/>
                <a:sym typeface="Times New Roman"/>
              </a:defRPr>
            </a:pPr>
            <a:r>
              <a:t>So the time complexity can be written as T(N) = 8T(N/2) + O(N</a:t>
            </a:r>
            <a:r>
              <a:rPr baseline="30000"/>
              <a:t>2</a:t>
            </a:r>
            <a:r>
              <a:t>) From </a:t>
            </a:r>
            <a:r>
              <a:rPr u="sng">
                <a:solidFill>
                  <a:srgbClr val="0000FF"/>
                </a:solidFill>
                <a:uFill>
                  <a:solidFill>
                    <a:srgbClr val="0000FF"/>
                  </a:solidFill>
                </a:uFill>
                <a:hlinkClick r:id="rId3"/>
              </a:rPr>
              <a:t>Master's Theorem</a:t>
            </a:r>
            <a:r>
              <a:t>, time complexity of above method is O(N</a:t>
            </a:r>
            <a:r>
              <a:rPr baseline="30000"/>
              <a:t>3</a:t>
            </a:r>
            <a:r>
              <a:t>) which is unfortunately same as the above naive method. </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Title 1"/>
          <p:cNvSpPr txBox="1">
            <a:spLocks noGrp="1"/>
          </p:cNvSpPr>
          <p:nvPr>
            <p:ph type="title"/>
          </p:nvPr>
        </p:nvSpPr>
        <p:spPr>
          <a:xfrm>
            <a:off x="457200" y="44624"/>
            <a:ext cx="8229600" cy="562074"/>
          </a:xfrm>
          <a:prstGeom prst="rect">
            <a:avLst/>
          </a:prstGeom>
        </p:spPr>
        <p:txBody>
          <a:bodyPr>
            <a:normAutofit fontScale="90000"/>
          </a:bodyPr>
          <a:lstStyle>
            <a:lvl1pPr>
              <a:defRPr sz="3200">
                <a:latin typeface="Times New Roman"/>
                <a:ea typeface="Times New Roman"/>
                <a:cs typeface="Times New Roman"/>
                <a:sym typeface="Times New Roman"/>
              </a:defRPr>
            </a:lvl1pPr>
          </a:lstStyle>
          <a:p>
            <a:r>
              <a:t>STRASSEN’s MATRIX MULTIPLICATION</a:t>
            </a:r>
          </a:p>
        </p:txBody>
      </p:sp>
      <p:sp>
        <p:nvSpPr>
          <p:cNvPr id="317" name="Content Placeholder 2"/>
          <p:cNvSpPr txBox="1">
            <a:spLocks noGrp="1"/>
          </p:cNvSpPr>
          <p:nvPr>
            <p:ph type="body" idx="1"/>
          </p:nvPr>
        </p:nvSpPr>
        <p:spPr>
          <a:xfrm>
            <a:off x="107503" y="764703"/>
            <a:ext cx="8928994" cy="5976666"/>
          </a:xfrm>
          <a:prstGeom prst="rect">
            <a:avLst/>
          </a:prstGeom>
          <a:blipFill>
            <a:blip r:embed="rId2"/>
            <a:stretch>
              <a:fillRect/>
            </a:stretch>
          </a:blipFill>
        </p:spPr>
        <p:txBody>
          <a:bodyPr/>
          <a:lstStyle/>
          <a:p>
            <a:r>
              <a:t> </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itle 1"/>
          <p:cNvSpPr txBox="1">
            <a:spLocks noGrp="1"/>
          </p:cNvSpPr>
          <p:nvPr>
            <p:ph type="title"/>
          </p:nvPr>
        </p:nvSpPr>
        <p:spPr>
          <a:xfrm>
            <a:off x="457200" y="44623"/>
            <a:ext cx="8229600" cy="490068"/>
          </a:xfrm>
          <a:prstGeom prst="rect">
            <a:avLst/>
          </a:prstGeom>
        </p:spPr>
        <p:txBody>
          <a:bodyPr>
            <a:normAutofit fontScale="90000"/>
          </a:bodyPr>
          <a:lstStyle>
            <a:lvl1pPr defTabSz="841247">
              <a:defRPr sz="2944">
                <a:latin typeface="Times New Roman"/>
                <a:ea typeface="Times New Roman"/>
                <a:cs typeface="Times New Roman"/>
                <a:sym typeface="Times New Roman"/>
              </a:defRPr>
            </a:lvl1pPr>
          </a:lstStyle>
          <a:p>
            <a:r>
              <a:t>STRASSEN’s MATRIX MULTIPLICATION</a:t>
            </a:r>
          </a:p>
        </p:txBody>
      </p:sp>
      <p:sp>
        <p:nvSpPr>
          <p:cNvPr id="320" name="Content Placeholder 2"/>
          <p:cNvSpPr txBox="1">
            <a:spLocks noGrp="1"/>
          </p:cNvSpPr>
          <p:nvPr>
            <p:ph type="body" idx="1"/>
          </p:nvPr>
        </p:nvSpPr>
        <p:spPr>
          <a:xfrm>
            <a:off x="107503" y="692695"/>
            <a:ext cx="8856986" cy="5976666"/>
          </a:xfrm>
          <a:prstGeom prst="rect">
            <a:avLst/>
          </a:prstGeom>
          <a:blipFill>
            <a:blip r:embed="rId2"/>
            <a:stretch>
              <a:fillRect/>
            </a:stretch>
          </a:blipFill>
        </p:spPr>
        <p:txBody>
          <a:bodyPr/>
          <a:lstStyle/>
          <a:p>
            <a:r>
              <a:t> </a:t>
            </a:r>
          </a:p>
        </p:txBody>
      </p:sp>
      <p:sp>
        <p:nvSpPr>
          <p:cNvPr id="321" name="Left Brace 3"/>
          <p:cNvSpPr/>
          <p:nvPr/>
        </p:nvSpPr>
        <p:spPr>
          <a:xfrm>
            <a:off x="1187624" y="2996951"/>
            <a:ext cx="45721" cy="72008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49"/>
                  <a:pt x="10800" y="21486"/>
                </a:cubicBezTo>
                <a:lnTo>
                  <a:pt x="10800" y="10914"/>
                </a:lnTo>
                <a:cubicBezTo>
                  <a:pt x="10800" y="10851"/>
                  <a:pt x="5965" y="10800"/>
                  <a:pt x="0" y="10800"/>
                </a:cubicBezTo>
                <a:cubicBezTo>
                  <a:pt x="5965" y="10800"/>
                  <a:pt x="10800" y="10749"/>
                  <a:pt x="10800" y="10686"/>
                </a:cubicBezTo>
                <a:lnTo>
                  <a:pt x="10800" y="114"/>
                </a:lnTo>
                <a:cubicBezTo>
                  <a:pt x="10800" y="51"/>
                  <a:pt x="15635" y="0"/>
                  <a:pt x="21600" y="0"/>
                </a:cubicBezTo>
              </a:path>
            </a:pathLst>
          </a:custGeom>
          <a:ln>
            <a:solidFill>
              <a:srgbClr val="4A7EBB"/>
            </a:solidFill>
          </a:ln>
        </p:spPr>
        <p:txBody>
          <a:bodyPr lIns="45719" rIns="45719" anchor="ctr"/>
          <a:lstStyle/>
          <a:p>
            <a:pPr algn="ctr"/>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1026" name="Picture 2" descr="C:\Users\ADMIN\Desktop\IMG_20200915_104254 (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304800"/>
            <a:ext cx="8812403"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772963"/>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txBox="1">
            <a:spLocks noGrp="1"/>
          </p:cNvSpPr>
          <p:nvPr>
            <p:ph type="title"/>
          </p:nvPr>
        </p:nvSpPr>
        <p:spPr>
          <a:xfrm>
            <a:off x="467543" y="44623"/>
            <a:ext cx="8229601" cy="490068"/>
          </a:xfrm>
          <a:prstGeom prst="rect">
            <a:avLst/>
          </a:prstGeom>
        </p:spPr>
        <p:txBody>
          <a:bodyPr>
            <a:normAutofit fontScale="90000"/>
          </a:bodyPr>
          <a:lstStyle>
            <a:lvl1pPr defTabSz="841247">
              <a:defRPr sz="2944">
                <a:latin typeface="Times New Roman"/>
                <a:ea typeface="Times New Roman"/>
                <a:cs typeface="Times New Roman"/>
                <a:sym typeface="Times New Roman"/>
              </a:defRPr>
            </a:lvl1pPr>
          </a:lstStyle>
          <a:p>
            <a:r>
              <a:t>DISJOINT SET OPERATIONS</a:t>
            </a:r>
          </a:p>
        </p:txBody>
      </p:sp>
      <p:sp>
        <p:nvSpPr>
          <p:cNvPr id="124" name="Content Placeholder 2"/>
          <p:cNvSpPr txBox="1">
            <a:spLocks noGrp="1"/>
          </p:cNvSpPr>
          <p:nvPr>
            <p:ph type="body" idx="1"/>
          </p:nvPr>
        </p:nvSpPr>
        <p:spPr>
          <a:xfrm>
            <a:off x="179511" y="762000"/>
            <a:ext cx="8856986" cy="5943599"/>
          </a:xfrm>
          <a:prstGeom prst="rect">
            <a:avLst/>
          </a:prstGeom>
        </p:spPr>
        <p:txBody>
          <a:bodyPr/>
          <a:lstStyle/>
          <a:p>
            <a:pPr>
              <a:defRPr sz="2000" b="1" u="sng">
                <a:latin typeface="Times New Roman"/>
                <a:ea typeface="Times New Roman"/>
                <a:cs typeface="Times New Roman"/>
                <a:sym typeface="Times New Roman"/>
              </a:defRPr>
            </a:pPr>
            <a:r>
              <a:rPr dirty="0"/>
              <a:t>UNION</a:t>
            </a:r>
            <a:r>
              <a:rPr b="0" u="none" dirty="0"/>
              <a:t> </a:t>
            </a:r>
            <a:r>
              <a:rPr u="none" dirty="0"/>
              <a:t>:</a:t>
            </a:r>
            <a:r>
              <a:rPr sz="2000" u="none" dirty="0">
                <a:latin typeface="Times New Roman" pitchFamily="18" charset="0"/>
                <a:cs typeface="Times New Roman" pitchFamily="18" charset="0"/>
                <a:sym typeface="Calibri"/>
              </a:rPr>
              <a:t> </a:t>
            </a:r>
            <a:r>
              <a:rPr sz="2000" b="0" u="none" dirty="0">
                <a:latin typeface="Times New Roman" pitchFamily="18" charset="0"/>
                <a:cs typeface="Times New Roman" pitchFamily="18" charset="0"/>
              </a:rPr>
              <a:t>To obtain the Union of two sets, set the parent field of one of the roots to the other root. </a:t>
            </a:r>
          </a:p>
          <a:p>
            <a:pPr>
              <a:spcBef>
                <a:spcPts val="400"/>
              </a:spcBef>
              <a:defRPr sz="1800">
                <a:latin typeface="Times New Roman"/>
                <a:ea typeface="Times New Roman"/>
                <a:cs typeface="Times New Roman"/>
                <a:sym typeface="Times New Roman"/>
              </a:defRPr>
            </a:pPr>
            <a:r>
              <a:rPr sz="2000" dirty="0">
                <a:latin typeface="Times New Roman" pitchFamily="18" charset="0"/>
                <a:cs typeface="Times New Roman" pitchFamily="18" charset="0"/>
              </a:rPr>
              <a:t>This can be accomplished easily, if with each set name, we keep a pointer to the root of the tree representing that set. </a:t>
            </a:r>
          </a:p>
          <a:p>
            <a:pPr>
              <a:spcBef>
                <a:spcPts val="400"/>
              </a:spcBef>
              <a:defRPr sz="1800">
                <a:latin typeface="Times New Roman"/>
                <a:ea typeface="Times New Roman"/>
                <a:cs typeface="Times New Roman"/>
                <a:sym typeface="Times New Roman"/>
              </a:defRPr>
            </a:pPr>
            <a:r>
              <a:rPr sz="2000" dirty="0">
                <a:latin typeface="Times New Roman" pitchFamily="18" charset="0"/>
                <a:cs typeface="Times New Roman" pitchFamily="18" charset="0"/>
              </a:rPr>
              <a:t>Each root has a pointer to the set name, then to determine what set an element is currently in. We follow parent link to the root of its tree and use the pointer to the set name.</a:t>
            </a:r>
          </a:p>
          <a:p>
            <a:pPr>
              <a:spcBef>
                <a:spcPts val="400"/>
              </a:spcBef>
              <a:defRPr sz="1800">
                <a:latin typeface="Times New Roman"/>
                <a:ea typeface="Times New Roman"/>
                <a:cs typeface="Times New Roman"/>
                <a:sym typeface="Times New Roman"/>
              </a:defRPr>
            </a:pPr>
            <a:r>
              <a:rPr sz="2000" dirty="0">
                <a:latin typeface="Times New Roman" pitchFamily="18" charset="0"/>
                <a:cs typeface="Times New Roman" pitchFamily="18" charset="0"/>
              </a:rPr>
              <a:t>If we determine that the element i is in a tree with root j, and j has a pointer to k in the set name table, then the set name is just name[k].</a:t>
            </a:r>
          </a:p>
          <a:p>
            <a:pPr>
              <a:spcBef>
                <a:spcPts val="400"/>
              </a:spcBef>
              <a:defRPr sz="1800">
                <a:latin typeface="Times New Roman"/>
                <a:ea typeface="Times New Roman"/>
                <a:cs typeface="Times New Roman"/>
                <a:sym typeface="Times New Roman"/>
              </a:defRPr>
            </a:pPr>
            <a:r>
              <a:rPr sz="2000" dirty="0">
                <a:latin typeface="Times New Roman" pitchFamily="18" charset="0"/>
                <a:cs typeface="Times New Roman" pitchFamily="18" charset="0"/>
              </a:rPr>
              <a:t>If we wish to unite sets Si and </a:t>
            </a:r>
            <a:r>
              <a:rPr sz="2000" dirty="0" err="1">
                <a:latin typeface="Times New Roman" pitchFamily="18" charset="0"/>
                <a:cs typeface="Times New Roman" pitchFamily="18" charset="0"/>
              </a:rPr>
              <a:t>Sj</a:t>
            </a:r>
            <a:r>
              <a:rPr sz="2000" dirty="0">
                <a:latin typeface="Times New Roman" pitchFamily="18" charset="0"/>
                <a:cs typeface="Times New Roman" pitchFamily="18" charset="0"/>
              </a:rPr>
              <a:t>, then we wish to unite the sets with roots </a:t>
            </a:r>
            <a:r>
              <a:rPr sz="2000" dirty="0" err="1" smtClean="0">
                <a:latin typeface="Times New Roman" pitchFamily="18" charset="0"/>
                <a:cs typeface="Times New Roman" pitchFamily="18" charset="0"/>
              </a:rPr>
              <a:t>Fin</a:t>
            </a:r>
            <a:r>
              <a:rPr lang="en-US" sz="2000" dirty="0" err="1" smtClean="0">
                <a:latin typeface="Times New Roman" pitchFamily="18" charset="0"/>
                <a:cs typeface="Times New Roman" pitchFamily="18" charset="0"/>
              </a:rPr>
              <a:t>d</a:t>
            </a:r>
            <a:r>
              <a:rPr sz="2000" dirty="0" err="1" smtClean="0">
                <a:latin typeface="Times New Roman" pitchFamily="18" charset="0"/>
                <a:cs typeface="Times New Roman" pitchFamily="18" charset="0"/>
              </a:rPr>
              <a:t>Pointer</a:t>
            </a:r>
            <a:r>
              <a:rPr sz="2000" dirty="0" smtClean="0">
                <a:latin typeface="Times New Roman" pitchFamily="18" charset="0"/>
                <a:cs typeface="Times New Roman" pitchFamily="18" charset="0"/>
              </a:rPr>
              <a:t>(Si</a:t>
            </a:r>
            <a:r>
              <a:rPr sz="2000" dirty="0">
                <a:latin typeface="Times New Roman" pitchFamily="18" charset="0"/>
                <a:cs typeface="Times New Roman" pitchFamily="18" charset="0"/>
              </a:rPr>
              <a:t>) and </a:t>
            </a:r>
            <a:r>
              <a:rPr sz="2000" dirty="0" err="1" smtClean="0">
                <a:latin typeface="Times New Roman" pitchFamily="18" charset="0"/>
                <a:cs typeface="Times New Roman" pitchFamily="18" charset="0"/>
              </a:rPr>
              <a:t>Fin</a:t>
            </a:r>
            <a:r>
              <a:rPr lang="en-US" sz="2000" dirty="0" err="1" smtClean="0">
                <a:latin typeface="Times New Roman" pitchFamily="18" charset="0"/>
                <a:cs typeface="Times New Roman" pitchFamily="18" charset="0"/>
              </a:rPr>
              <a:t>d</a:t>
            </a:r>
            <a:r>
              <a:rPr sz="2000" dirty="0" err="1" smtClean="0">
                <a:latin typeface="Times New Roman" pitchFamily="18" charset="0"/>
                <a:cs typeface="Times New Roman" pitchFamily="18" charset="0"/>
              </a:rPr>
              <a:t>Pointer</a:t>
            </a:r>
            <a:r>
              <a:rPr sz="2000" dirty="0" smtClean="0">
                <a:latin typeface="Times New Roman" pitchFamily="18" charset="0"/>
                <a:cs typeface="Times New Roman" pitchFamily="18" charset="0"/>
              </a:rPr>
              <a:t>(</a:t>
            </a:r>
            <a:r>
              <a:rPr sz="2000" dirty="0" err="1" smtClean="0">
                <a:latin typeface="Times New Roman" pitchFamily="18" charset="0"/>
                <a:cs typeface="Times New Roman" pitchFamily="18" charset="0"/>
              </a:rPr>
              <a:t>Sj</a:t>
            </a:r>
            <a:r>
              <a:rPr sz="2000" dirty="0">
                <a:latin typeface="Times New Roman" pitchFamily="18" charset="0"/>
                <a:cs typeface="Times New Roman" pitchFamily="18" charset="0"/>
              </a:rPr>
              <a:t>). Here </a:t>
            </a:r>
            <a:r>
              <a:rPr sz="2000" dirty="0" err="1" smtClean="0">
                <a:latin typeface="Times New Roman" pitchFamily="18" charset="0"/>
                <a:cs typeface="Times New Roman" pitchFamily="18" charset="0"/>
              </a:rPr>
              <a:t>Fin</a:t>
            </a:r>
            <a:r>
              <a:rPr lang="en-US" sz="2000" dirty="0" err="1" smtClean="0">
                <a:latin typeface="Times New Roman" pitchFamily="18" charset="0"/>
                <a:cs typeface="Times New Roman" pitchFamily="18" charset="0"/>
              </a:rPr>
              <a:t>d</a:t>
            </a:r>
            <a:r>
              <a:rPr sz="2000" dirty="0" err="1" smtClean="0">
                <a:latin typeface="Times New Roman" pitchFamily="18" charset="0"/>
                <a:cs typeface="Times New Roman" pitchFamily="18" charset="0"/>
              </a:rPr>
              <a:t>Pointre</a:t>
            </a:r>
            <a:r>
              <a:rPr sz="2000" dirty="0">
                <a:latin typeface="Times New Roman" pitchFamily="18" charset="0"/>
                <a:cs typeface="Times New Roman" pitchFamily="18" charset="0"/>
              </a:rPr>
              <a:t>( ) is a function that takes a set name and determine the root of the tree that represent it. </a:t>
            </a:r>
          </a:p>
          <a:p>
            <a:pPr>
              <a:spcBef>
                <a:spcPts val="400"/>
              </a:spcBef>
              <a:defRPr sz="1800">
                <a:latin typeface="Times New Roman"/>
                <a:ea typeface="Times New Roman"/>
                <a:cs typeface="Times New Roman"/>
                <a:sym typeface="Times New Roman"/>
              </a:defRPr>
            </a:pPr>
            <a:r>
              <a:rPr sz="2000" dirty="0">
                <a:latin typeface="Times New Roman" pitchFamily="18" charset="0"/>
                <a:cs typeface="Times New Roman" pitchFamily="18" charset="0"/>
              </a:rPr>
              <a:t>In many applications the set name is the element at the root.  </a:t>
            </a:r>
          </a:p>
          <a:p>
            <a:pPr>
              <a:spcBef>
                <a:spcPts val="400"/>
              </a:spcBef>
              <a:defRPr sz="1800">
                <a:latin typeface="Times New Roman"/>
                <a:ea typeface="Times New Roman"/>
                <a:cs typeface="Times New Roman"/>
                <a:sym typeface="Times New Roman"/>
              </a:defRPr>
            </a:pPr>
            <a:r>
              <a:rPr sz="2000" dirty="0">
                <a:latin typeface="Times New Roman" pitchFamily="18" charset="0"/>
                <a:cs typeface="Times New Roman" pitchFamily="18" charset="0"/>
              </a:rPr>
              <a:t>The function Union(i, j) requires two trees with roots i and j be joined. </a:t>
            </a: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
          <p:cNvSpPr txBox="1">
            <a:spLocks noGrp="1"/>
          </p:cNvSpPr>
          <p:nvPr>
            <p:ph type="title"/>
          </p:nvPr>
        </p:nvSpPr>
        <p:spPr>
          <a:xfrm>
            <a:off x="467543" y="44624"/>
            <a:ext cx="8229601" cy="562074"/>
          </a:xfrm>
          <a:prstGeom prst="rect">
            <a:avLst/>
          </a:prstGeom>
        </p:spPr>
        <p:txBody>
          <a:bodyPr>
            <a:normAutofit fontScale="90000"/>
          </a:bodyPr>
          <a:lstStyle>
            <a:lvl1pPr>
              <a:defRPr sz="3200">
                <a:latin typeface="Times New Roman"/>
                <a:ea typeface="Times New Roman"/>
                <a:cs typeface="Times New Roman"/>
                <a:sym typeface="Times New Roman"/>
              </a:defRPr>
            </a:lvl1pPr>
          </a:lstStyle>
          <a:p>
            <a:r>
              <a:t>DISJOINT SET OPERATIONS</a:t>
            </a:r>
          </a:p>
        </p:txBody>
      </p:sp>
      <p:sp>
        <p:nvSpPr>
          <p:cNvPr id="127" name="Content Placeholder 2"/>
          <p:cNvSpPr txBox="1">
            <a:spLocks noGrp="1"/>
          </p:cNvSpPr>
          <p:nvPr>
            <p:ph type="body" idx="1"/>
          </p:nvPr>
        </p:nvSpPr>
        <p:spPr>
          <a:xfrm>
            <a:off x="251519" y="908719"/>
            <a:ext cx="8640962" cy="5688634"/>
          </a:xfrm>
          <a:prstGeom prst="rect">
            <a:avLst/>
          </a:prstGeom>
        </p:spPr>
        <p:txBody>
          <a:bodyPr/>
          <a:lstStyle/>
          <a:p>
            <a:pPr>
              <a:lnSpc>
                <a:spcPct val="90000"/>
              </a:lnSpc>
              <a:spcBef>
                <a:spcPts val="300"/>
              </a:spcBef>
              <a:defRPr sz="1600">
                <a:latin typeface="Times New Roman"/>
                <a:ea typeface="Times New Roman"/>
                <a:cs typeface="Times New Roman"/>
                <a:sym typeface="Times New Roman"/>
              </a:defRPr>
            </a:pPr>
            <a:r>
              <a:rPr dirty="0"/>
              <a:t>Union(i, j) is very simple. We pass in two trees with roots i and j. Adopting the convention that the first tree become a </a:t>
            </a:r>
            <a:r>
              <a:rPr dirty="0" err="1"/>
              <a:t>subtree</a:t>
            </a:r>
            <a:r>
              <a:rPr dirty="0"/>
              <a:t> of the second. The statement p[i] = j accomplishes the union. </a:t>
            </a:r>
            <a:endParaRPr sz="2900" dirty="0"/>
          </a:p>
          <a:p>
            <a:pPr>
              <a:lnSpc>
                <a:spcPct val="90000"/>
              </a:lnSpc>
              <a:spcBef>
                <a:spcPts val="300"/>
              </a:spcBef>
              <a:defRPr sz="1600">
                <a:latin typeface="Times New Roman"/>
                <a:ea typeface="Times New Roman"/>
                <a:cs typeface="Times New Roman"/>
                <a:sym typeface="Times New Roman"/>
              </a:defRPr>
            </a:pPr>
            <a:r>
              <a:rPr dirty="0"/>
              <a:t>Algorithm </a:t>
            </a:r>
            <a:r>
              <a:rPr dirty="0" err="1"/>
              <a:t>SimpleUnion</a:t>
            </a:r>
            <a:r>
              <a:rPr dirty="0"/>
              <a:t>(i, j)</a:t>
            </a:r>
            <a:endParaRPr sz="2900" dirty="0"/>
          </a:p>
          <a:p>
            <a:pPr marL="0" indent="0">
              <a:lnSpc>
                <a:spcPct val="90000"/>
              </a:lnSpc>
              <a:spcBef>
                <a:spcPts val="300"/>
              </a:spcBef>
              <a:buSzTx/>
              <a:buNone/>
              <a:defRPr sz="1600">
                <a:latin typeface="Times New Roman"/>
                <a:ea typeface="Times New Roman"/>
                <a:cs typeface="Times New Roman"/>
                <a:sym typeface="Times New Roman"/>
              </a:defRPr>
            </a:pPr>
            <a:r>
              <a:rPr dirty="0"/>
              <a:t>	{</a:t>
            </a:r>
            <a:endParaRPr sz="2900" dirty="0"/>
          </a:p>
          <a:p>
            <a:pPr marL="0" indent="0">
              <a:lnSpc>
                <a:spcPct val="90000"/>
              </a:lnSpc>
              <a:spcBef>
                <a:spcPts val="300"/>
              </a:spcBef>
              <a:buSzTx/>
              <a:buNone/>
              <a:defRPr sz="1600">
                <a:latin typeface="Times New Roman"/>
                <a:ea typeface="Times New Roman"/>
                <a:cs typeface="Times New Roman"/>
                <a:sym typeface="Times New Roman"/>
              </a:defRPr>
            </a:pPr>
            <a:r>
              <a:rPr dirty="0"/>
              <a:t>	p[i] := j;</a:t>
            </a:r>
            <a:endParaRPr sz="2900" dirty="0"/>
          </a:p>
          <a:p>
            <a:pPr marL="0" indent="0">
              <a:lnSpc>
                <a:spcPct val="90000"/>
              </a:lnSpc>
              <a:spcBef>
                <a:spcPts val="300"/>
              </a:spcBef>
              <a:buSzTx/>
              <a:buNone/>
              <a:defRPr sz="1600">
                <a:latin typeface="Times New Roman"/>
                <a:ea typeface="Times New Roman"/>
                <a:cs typeface="Times New Roman"/>
                <a:sym typeface="Times New Roman"/>
              </a:defRPr>
            </a:pPr>
            <a:r>
              <a:rPr dirty="0"/>
              <a:t>	}</a:t>
            </a:r>
            <a:endParaRPr sz="2900" dirty="0"/>
          </a:p>
          <a:p>
            <a:pPr marL="0" indent="0">
              <a:lnSpc>
                <a:spcPct val="90000"/>
              </a:lnSpc>
              <a:spcBef>
                <a:spcPts val="600"/>
              </a:spcBef>
              <a:buSzTx/>
              <a:buNone/>
              <a:defRPr sz="1800">
                <a:latin typeface="Times New Roman"/>
                <a:ea typeface="Times New Roman"/>
                <a:cs typeface="Times New Roman"/>
                <a:sym typeface="Times New Roman"/>
              </a:defRPr>
            </a:pPr>
            <a:endParaRPr sz="2900" dirty="0"/>
          </a:p>
          <a:p>
            <a:pPr>
              <a:lnSpc>
                <a:spcPct val="90000"/>
              </a:lnSpc>
              <a:spcBef>
                <a:spcPts val="300"/>
              </a:spcBef>
              <a:defRPr sz="1600">
                <a:latin typeface="Times New Roman"/>
                <a:ea typeface="Times New Roman"/>
                <a:cs typeface="Times New Roman"/>
                <a:sym typeface="Times New Roman"/>
              </a:defRPr>
            </a:pPr>
            <a:r>
              <a:rPr dirty="0"/>
              <a:t>Algorithm </a:t>
            </a:r>
            <a:r>
              <a:rPr dirty="0" err="1"/>
              <a:t>SimpleFind</a:t>
            </a:r>
            <a:r>
              <a:rPr dirty="0"/>
              <a:t>(i)</a:t>
            </a:r>
            <a:endParaRPr sz="2900" dirty="0"/>
          </a:p>
          <a:p>
            <a:pPr marL="0" indent="0">
              <a:lnSpc>
                <a:spcPct val="90000"/>
              </a:lnSpc>
              <a:spcBef>
                <a:spcPts val="300"/>
              </a:spcBef>
              <a:buSzTx/>
              <a:buNone/>
              <a:defRPr sz="1600">
                <a:latin typeface="Times New Roman"/>
                <a:ea typeface="Times New Roman"/>
                <a:cs typeface="Times New Roman"/>
                <a:sym typeface="Times New Roman"/>
              </a:defRPr>
            </a:pPr>
            <a:r>
              <a:rPr dirty="0"/>
              <a:t>	{</a:t>
            </a:r>
            <a:endParaRPr sz="2900" dirty="0"/>
          </a:p>
          <a:p>
            <a:pPr marL="0" indent="0">
              <a:lnSpc>
                <a:spcPct val="90000"/>
              </a:lnSpc>
              <a:spcBef>
                <a:spcPts val="300"/>
              </a:spcBef>
              <a:buSzTx/>
              <a:buNone/>
              <a:defRPr sz="1600">
                <a:latin typeface="Times New Roman"/>
                <a:ea typeface="Times New Roman"/>
                <a:cs typeface="Times New Roman"/>
                <a:sym typeface="Times New Roman"/>
              </a:defRPr>
            </a:pPr>
            <a:r>
              <a:rPr dirty="0"/>
              <a:t>	while(p[i</a:t>
            </a:r>
            <a:r>
              <a:rPr dirty="0" smtClean="0"/>
              <a:t>]&gt;0</a:t>
            </a:r>
            <a:r>
              <a:rPr dirty="0"/>
              <a:t>) do</a:t>
            </a:r>
            <a:endParaRPr sz="2900" dirty="0"/>
          </a:p>
          <a:p>
            <a:pPr marL="0" indent="0">
              <a:lnSpc>
                <a:spcPct val="90000"/>
              </a:lnSpc>
              <a:spcBef>
                <a:spcPts val="300"/>
              </a:spcBef>
              <a:buSzTx/>
              <a:buNone/>
              <a:defRPr sz="1600">
                <a:latin typeface="Times New Roman"/>
                <a:ea typeface="Times New Roman"/>
                <a:cs typeface="Times New Roman"/>
                <a:sym typeface="Times New Roman"/>
              </a:defRPr>
            </a:pPr>
            <a:r>
              <a:rPr dirty="0"/>
              <a:t>	</a:t>
            </a:r>
            <a:r>
              <a:rPr lang="en-US" dirty="0" smtClean="0"/>
              <a:t>i</a:t>
            </a:r>
            <a:r>
              <a:rPr dirty="0" smtClean="0"/>
              <a:t> </a:t>
            </a:r>
            <a:r>
              <a:rPr dirty="0"/>
              <a:t>:= p[i];</a:t>
            </a:r>
            <a:endParaRPr sz="2900" dirty="0"/>
          </a:p>
          <a:p>
            <a:pPr marL="0" indent="0">
              <a:lnSpc>
                <a:spcPct val="90000"/>
              </a:lnSpc>
              <a:spcBef>
                <a:spcPts val="300"/>
              </a:spcBef>
              <a:buSzTx/>
              <a:buNone/>
              <a:defRPr sz="1600">
                <a:latin typeface="Times New Roman"/>
                <a:ea typeface="Times New Roman"/>
                <a:cs typeface="Times New Roman"/>
                <a:sym typeface="Times New Roman"/>
              </a:defRPr>
            </a:pPr>
            <a:r>
              <a:rPr dirty="0"/>
              <a:t>	return i;</a:t>
            </a:r>
            <a:endParaRPr sz="2900" dirty="0"/>
          </a:p>
          <a:p>
            <a:pPr marL="0" indent="0">
              <a:lnSpc>
                <a:spcPct val="90000"/>
              </a:lnSpc>
              <a:spcBef>
                <a:spcPts val="300"/>
              </a:spcBef>
              <a:buSzTx/>
              <a:buNone/>
              <a:defRPr sz="1600">
                <a:latin typeface="Times New Roman"/>
                <a:ea typeface="Times New Roman"/>
                <a:cs typeface="Times New Roman"/>
                <a:sym typeface="Times New Roman"/>
              </a:defRPr>
            </a:pPr>
            <a:r>
              <a:rPr dirty="0"/>
              <a:t>	}</a:t>
            </a:r>
            <a:endParaRPr sz="2900" dirty="0"/>
          </a:p>
          <a:p>
            <a:pPr>
              <a:lnSpc>
                <a:spcPct val="90000"/>
              </a:lnSpc>
              <a:spcBef>
                <a:spcPts val="300"/>
              </a:spcBef>
              <a:defRPr sz="1600">
                <a:latin typeface="Times New Roman"/>
                <a:ea typeface="Times New Roman"/>
                <a:cs typeface="Times New Roman"/>
                <a:sym typeface="Times New Roman"/>
              </a:defRPr>
            </a:pPr>
            <a:r>
              <a:rPr dirty="0"/>
              <a:t>The above algorithm performance characteristics are  not very good. </a:t>
            </a:r>
            <a:endParaRPr sz="2900" dirty="0"/>
          </a:p>
          <a:p>
            <a:pPr>
              <a:lnSpc>
                <a:spcPct val="90000"/>
              </a:lnSpc>
              <a:spcBef>
                <a:spcPts val="300"/>
              </a:spcBef>
              <a:defRPr sz="1600">
                <a:latin typeface="Times New Roman"/>
                <a:ea typeface="Times New Roman"/>
                <a:cs typeface="Times New Roman"/>
                <a:sym typeface="Times New Roman"/>
              </a:defRPr>
            </a:pPr>
            <a:r>
              <a:rPr dirty="0"/>
              <a:t>If you start with 9 elements each in a set of its own ( </a:t>
            </a:r>
            <a:r>
              <a:rPr dirty="0" err="1"/>
              <a:t>si</a:t>
            </a:r>
            <a:r>
              <a:rPr dirty="0"/>
              <a:t> = {i}, 1 ≤ i ≤  9). Then the initial configuration consists of forest with 9 nodes, and p[i] = 0, 1 ≤ i ≤  9.</a:t>
            </a:r>
            <a:endParaRPr sz="2900" dirty="0"/>
          </a:p>
          <a:p>
            <a:pPr>
              <a:lnSpc>
                <a:spcPct val="90000"/>
              </a:lnSpc>
              <a:spcBef>
                <a:spcPts val="300"/>
              </a:spcBef>
              <a:defRPr sz="1600">
                <a:latin typeface="Times New Roman"/>
                <a:ea typeface="Times New Roman"/>
                <a:cs typeface="Times New Roman"/>
                <a:sym typeface="Times New Roman"/>
              </a:defRPr>
            </a:pPr>
            <a:r>
              <a:rPr dirty="0"/>
              <a:t>Now process the below sequence of Union-Find operations : Union(1, 2), Union(2, 3), Union(3, 4) …… Union(8, 9). And Find(1), Find(2) …… Find(9).</a:t>
            </a:r>
            <a:endParaRPr sz="2900" dirty="0"/>
          </a:p>
          <a:p>
            <a:pPr marL="0" indent="0">
              <a:lnSpc>
                <a:spcPct val="90000"/>
              </a:lnSpc>
              <a:spcBef>
                <a:spcPts val="300"/>
              </a:spcBef>
              <a:buSzTx/>
              <a:buNone/>
              <a:defRPr sz="1600">
                <a:latin typeface="Times New Roman"/>
                <a:ea typeface="Times New Roman"/>
                <a:cs typeface="Times New Roman"/>
                <a:sym typeface="Times New Roman"/>
              </a:defRPr>
            </a:pPr>
            <a:r>
              <a:rPr dirty="0"/>
              <a:t>	</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1"/>
          <p:cNvSpPr txBox="1">
            <a:spLocks noGrp="1"/>
          </p:cNvSpPr>
          <p:nvPr>
            <p:ph type="title"/>
          </p:nvPr>
        </p:nvSpPr>
        <p:spPr>
          <a:xfrm>
            <a:off x="467543" y="44624"/>
            <a:ext cx="8229601" cy="562074"/>
          </a:xfrm>
          <a:prstGeom prst="rect">
            <a:avLst/>
          </a:prstGeom>
        </p:spPr>
        <p:txBody>
          <a:bodyPr>
            <a:normAutofit fontScale="90000"/>
          </a:bodyPr>
          <a:lstStyle>
            <a:lvl1pPr>
              <a:defRPr sz="3200">
                <a:latin typeface="Times New Roman"/>
                <a:ea typeface="Times New Roman"/>
                <a:cs typeface="Times New Roman"/>
                <a:sym typeface="Times New Roman"/>
              </a:defRPr>
            </a:lvl1pPr>
          </a:lstStyle>
          <a:p>
            <a:r>
              <a:t>DISJOINT SET OPERATIONS</a:t>
            </a:r>
          </a:p>
        </p:txBody>
      </p:sp>
      <p:sp>
        <p:nvSpPr>
          <p:cNvPr id="130" name="Content Placeholder 2"/>
          <p:cNvSpPr txBox="1">
            <a:spLocks noGrp="1"/>
          </p:cNvSpPr>
          <p:nvPr>
            <p:ph type="body" idx="1"/>
          </p:nvPr>
        </p:nvSpPr>
        <p:spPr>
          <a:xfrm>
            <a:off x="251519" y="836711"/>
            <a:ext cx="8712970" cy="5904658"/>
          </a:xfrm>
          <a:prstGeom prst="rect">
            <a:avLst/>
          </a:prstGeom>
        </p:spPr>
        <p:txBody>
          <a:bodyPr/>
          <a:lstStyle/>
          <a:p>
            <a:pPr>
              <a:spcBef>
                <a:spcPts val="400"/>
              </a:spcBef>
              <a:defRPr sz="1800">
                <a:latin typeface="Times New Roman"/>
                <a:ea typeface="Times New Roman"/>
                <a:cs typeface="Times New Roman"/>
                <a:sym typeface="Times New Roman"/>
              </a:defRPr>
            </a:pPr>
            <a:r>
              <a:rPr dirty="0"/>
              <a:t>Now process the sequence of Union-Find operations for n elements : Union(1, 2), Union(2, 3), Union(3, 4) …… Union(n-1, n). And Find(1), Find(2) …… Find(n).</a:t>
            </a:r>
          </a:p>
          <a:p>
            <a:pPr>
              <a:spcBef>
                <a:spcPts val="400"/>
              </a:spcBef>
              <a:defRPr sz="1800">
                <a:latin typeface="Times New Roman"/>
                <a:ea typeface="Times New Roman"/>
                <a:cs typeface="Times New Roman"/>
                <a:sym typeface="Times New Roman"/>
              </a:defRPr>
            </a:pPr>
            <a:r>
              <a:rPr dirty="0"/>
              <a:t>The sequence results in the final tree structure as below:</a:t>
            </a:r>
          </a:p>
          <a:p>
            <a:pPr marL="0" indent="0">
              <a:spcBef>
                <a:spcPts val="400"/>
              </a:spcBef>
              <a:buSzTx/>
              <a:buNone/>
              <a:defRPr sz="1800">
                <a:latin typeface="Times New Roman"/>
                <a:ea typeface="Times New Roman"/>
                <a:cs typeface="Times New Roman"/>
                <a:sym typeface="Times New Roman"/>
              </a:defRPr>
            </a:pPr>
            <a:r>
              <a:rPr dirty="0"/>
              <a:t>Union(1, 2)			</a:t>
            </a:r>
          </a:p>
          <a:p>
            <a:pPr marL="0" indent="0">
              <a:buSzTx/>
              <a:buNone/>
            </a:pPr>
            <a:endParaRPr sz="1800" dirty="0">
              <a:latin typeface="Times New Roman"/>
              <a:ea typeface="Times New Roman"/>
              <a:cs typeface="Times New Roman"/>
              <a:sym typeface="Times New Roman"/>
            </a:endParaRPr>
          </a:p>
          <a:p>
            <a:pPr marL="0" indent="0">
              <a:buSzTx/>
              <a:buNone/>
              <a:defRPr b="1"/>
            </a:pPr>
            <a:endParaRPr sz="1800" dirty="0">
              <a:latin typeface="Times New Roman"/>
              <a:ea typeface="Times New Roman"/>
              <a:cs typeface="Times New Roman"/>
              <a:sym typeface="Times New Roman"/>
            </a:endParaRPr>
          </a:p>
          <a:p>
            <a:pPr marL="0" indent="0">
              <a:buSzTx/>
              <a:buNone/>
              <a:defRPr b="1"/>
            </a:pPr>
            <a:r>
              <a:rPr dirty="0"/>
              <a:t>	  		         . </a:t>
            </a:r>
          </a:p>
          <a:p>
            <a:pPr marL="0" indent="0">
              <a:buSzTx/>
              <a:buNone/>
              <a:defRPr b="1"/>
            </a:pPr>
            <a:r>
              <a:rPr dirty="0"/>
              <a:t> </a:t>
            </a:r>
            <a:endParaRPr lang="en-US" dirty="0" smtClean="0"/>
          </a:p>
          <a:p>
            <a:pPr marL="0" indent="0">
              <a:buSzTx/>
              <a:buNone/>
              <a:defRPr b="1"/>
            </a:pPr>
            <a:r>
              <a:rPr sz="1800" dirty="0" smtClean="0">
                <a:latin typeface="Times New Roman"/>
                <a:ea typeface="Times New Roman"/>
                <a:cs typeface="Times New Roman"/>
                <a:sym typeface="Times New Roman"/>
              </a:rPr>
              <a:t>Union(2,3</a:t>
            </a:r>
            <a:r>
              <a:rPr sz="1800" dirty="0">
                <a:latin typeface="Times New Roman"/>
                <a:ea typeface="Times New Roman"/>
                <a:cs typeface="Times New Roman"/>
                <a:sym typeface="Times New Roman"/>
              </a:rPr>
              <a:t>)</a:t>
            </a:r>
            <a:r>
              <a:rPr dirty="0"/>
              <a:t>                     </a:t>
            </a:r>
            <a:r>
              <a:rPr sz="1800" dirty="0"/>
              <a:t>         </a:t>
            </a:r>
            <a:r>
              <a:rPr dirty="0"/>
              <a:t>.  </a:t>
            </a:r>
          </a:p>
          <a:p>
            <a:pPr marL="0" indent="0">
              <a:buSzTx/>
              <a:buNone/>
              <a:defRPr sz="1800" b="1"/>
            </a:pPr>
            <a:r>
              <a:rPr dirty="0"/>
              <a:t>   </a:t>
            </a:r>
            <a:r>
              <a:rPr b="0" dirty="0">
                <a:latin typeface="Times New Roman"/>
                <a:ea typeface="Times New Roman"/>
                <a:cs typeface="Times New Roman"/>
                <a:sym typeface="Times New Roman"/>
              </a:rPr>
              <a:t>		</a:t>
            </a:r>
            <a:r>
              <a:rPr dirty="0"/>
              <a:t>                                 </a:t>
            </a:r>
            <a:r>
              <a:rPr sz="3200" dirty="0"/>
              <a:t>. </a:t>
            </a:r>
          </a:p>
          <a:p>
            <a:pPr marL="0" indent="0">
              <a:buSzTx/>
              <a:buNone/>
              <a:defRPr b="1"/>
            </a:pPr>
            <a:r>
              <a:rPr dirty="0"/>
              <a:t> </a:t>
            </a:r>
          </a:p>
        </p:txBody>
      </p:sp>
      <p:grpSp>
        <p:nvGrpSpPr>
          <p:cNvPr id="133" name="Oval 3"/>
          <p:cNvGrpSpPr/>
          <p:nvPr/>
        </p:nvGrpSpPr>
        <p:grpSpPr>
          <a:xfrm>
            <a:off x="3491879" y="1916832"/>
            <a:ext cx="792089" cy="576065"/>
            <a:chOff x="0" y="0"/>
            <a:chExt cx="792087" cy="576064"/>
          </a:xfrm>
        </p:grpSpPr>
        <p:sp>
          <p:nvSpPr>
            <p:cNvPr id="131" name="Oval"/>
            <p:cNvSpPr/>
            <p:nvPr/>
          </p:nvSpPr>
          <p:spPr>
            <a:xfrm>
              <a:off x="0" y="-1"/>
              <a:ext cx="792088" cy="576066"/>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2" name="n"/>
            <p:cNvSpPr txBox="1"/>
            <p:nvPr/>
          </p:nvSpPr>
          <p:spPr>
            <a:xfrm>
              <a:off x="115999" y="108961"/>
              <a:ext cx="560090"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n</a:t>
              </a:r>
            </a:p>
          </p:txBody>
        </p:sp>
      </p:grpSp>
      <p:grpSp>
        <p:nvGrpSpPr>
          <p:cNvPr id="136" name="Oval 4"/>
          <p:cNvGrpSpPr/>
          <p:nvPr/>
        </p:nvGrpSpPr>
        <p:grpSpPr>
          <a:xfrm>
            <a:off x="3491879" y="2852935"/>
            <a:ext cx="792089" cy="576065"/>
            <a:chOff x="0" y="0"/>
            <a:chExt cx="792087" cy="576064"/>
          </a:xfrm>
        </p:grpSpPr>
        <p:sp>
          <p:nvSpPr>
            <p:cNvPr id="134" name="Oval"/>
            <p:cNvSpPr/>
            <p:nvPr/>
          </p:nvSpPr>
          <p:spPr>
            <a:xfrm>
              <a:off x="0" y="-1"/>
              <a:ext cx="792088" cy="576066"/>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5" name="n-1"/>
            <p:cNvSpPr txBox="1"/>
            <p:nvPr/>
          </p:nvSpPr>
          <p:spPr>
            <a:xfrm>
              <a:off x="115999" y="108961"/>
              <a:ext cx="560090"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rPr dirty="0"/>
                <a:t>n-1</a:t>
              </a:r>
            </a:p>
          </p:txBody>
        </p:sp>
      </p:grpSp>
      <p:sp>
        <p:nvSpPr>
          <p:cNvPr id="137" name="Straight Arrow Connector 6"/>
          <p:cNvSpPr/>
          <p:nvPr/>
        </p:nvSpPr>
        <p:spPr>
          <a:xfrm flipV="1">
            <a:off x="3887923" y="2492896"/>
            <a:ext cx="1" cy="360041"/>
          </a:xfrm>
          <a:prstGeom prst="line">
            <a:avLst/>
          </a:prstGeom>
          <a:ln>
            <a:solidFill>
              <a:srgbClr val="4A7EBB"/>
            </a:solidFill>
            <a:tailEnd type="triangle"/>
          </a:ln>
        </p:spPr>
        <p:txBody>
          <a:bodyPr lIns="45719" rIns="45719"/>
          <a:lstStyle/>
          <a:p>
            <a:endParaRPr/>
          </a:p>
        </p:txBody>
      </p:sp>
      <p:grpSp>
        <p:nvGrpSpPr>
          <p:cNvPr id="140" name="Oval 7"/>
          <p:cNvGrpSpPr/>
          <p:nvPr/>
        </p:nvGrpSpPr>
        <p:grpSpPr>
          <a:xfrm>
            <a:off x="3635895" y="5013176"/>
            <a:ext cx="648073" cy="648073"/>
            <a:chOff x="0" y="0"/>
            <a:chExt cx="648072" cy="648072"/>
          </a:xfrm>
        </p:grpSpPr>
        <p:sp>
          <p:nvSpPr>
            <p:cNvPr id="138" name="Circle"/>
            <p:cNvSpPr/>
            <p:nvPr/>
          </p:nvSpPr>
          <p:spPr>
            <a:xfrm>
              <a:off x="-1" y="-1"/>
              <a:ext cx="648074" cy="648074"/>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9" name="2"/>
            <p:cNvSpPr txBox="1"/>
            <p:nvPr/>
          </p:nvSpPr>
          <p:spPr>
            <a:xfrm>
              <a:off x="94908" y="144966"/>
              <a:ext cx="458256" cy="3581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2</a:t>
              </a:r>
            </a:p>
          </p:txBody>
        </p:sp>
      </p:grpSp>
      <p:grpSp>
        <p:nvGrpSpPr>
          <p:cNvPr id="143" name="Oval 8"/>
          <p:cNvGrpSpPr/>
          <p:nvPr/>
        </p:nvGrpSpPr>
        <p:grpSpPr>
          <a:xfrm>
            <a:off x="3635895" y="6093295"/>
            <a:ext cx="648073" cy="576065"/>
            <a:chOff x="0" y="0"/>
            <a:chExt cx="648072" cy="576064"/>
          </a:xfrm>
        </p:grpSpPr>
        <p:sp>
          <p:nvSpPr>
            <p:cNvPr id="141" name="Oval"/>
            <p:cNvSpPr/>
            <p:nvPr/>
          </p:nvSpPr>
          <p:spPr>
            <a:xfrm>
              <a:off x="-1" y="-1"/>
              <a:ext cx="648074" cy="576066"/>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2" name="1"/>
            <p:cNvSpPr txBox="1"/>
            <p:nvPr/>
          </p:nvSpPr>
          <p:spPr>
            <a:xfrm>
              <a:off x="94908" y="108961"/>
              <a:ext cx="458256"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1</a:t>
              </a:r>
            </a:p>
          </p:txBody>
        </p:sp>
      </p:grpSp>
      <p:sp>
        <p:nvSpPr>
          <p:cNvPr id="165" name="Straight Arrow Connector 10"/>
          <p:cNvSpPr/>
          <p:nvPr/>
        </p:nvSpPr>
        <p:spPr>
          <a:xfrm>
            <a:off x="3959931" y="5673972"/>
            <a:ext cx="1" cy="406624"/>
          </a:xfrm>
          <a:custGeom>
            <a:avLst/>
            <a:gdLst/>
            <a:ahLst/>
            <a:cxnLst>
              <a:cxn ang="0">
                <a:pos x="wd2" y="hd2"/>
              </a:cxn>
              <a:cxn ang="5400000">
                <a:pos x="wd2" y="hd2"/>
              </a:cxn>
              <a:cxn ang="10800000">
                <a:pos x="wd2" y="hd2"/>
              </a:cxn>
              <a:cxn ang="16200000">
                <a:pos x="wd2" y="hd2"/>
              </a:cxn>
            </a:cxnLst>
            <a:rect l="0" t="0" r="r" b="b"/>
            <a:pathLst>
              <a:path h="21600" extrusionOk="0">
                <a:moveTo>
                  <a:pt x="0" y="21600"/>
                </a:moveTo>
                <a:cubicBezTo>
                  <a:pt x="0" y="14400"/>
                  <a:pt x="0" y="7200"/>
                  <a:pt x="0" y="0"/>
                </a:cubicBezTo>
              </a:path>
            </a:pathLst>
          </a:custGeom>
          <a:ln>
            <a:solidFill>
              <a:srgbClr val="4A7EBB"/>
            </a:solidFill>
            <a:tailEnd type="triangle"/>
          </a:ln>
        </p:spPr>
        <p:txBody>
          <a:bodyPr/>
          <a:lstStyle/>
          <a:p>
            <a:endParaRPr/>
          </a:p>
        </p:txBody>
      </p:sp>
      <p:grpSp>
        <p:nvGrpSpPr>
          <p:cNvPr id="152" name="Group 27"/>
          <p:cNvGrpSpPr/>
          <p:nvPr/>
        </p:nvGrpSpPr>
        <p:grpSpPr>
          <a:xfrm>
            <a:off x="508618" y="2174325"/>
            <a:ext cx="679007" cy="1614716"/>
            <a:chOff x="0" y="0"/>
            <a:chExt cx="679005" cy="1614714"/>
          </a:xfrm>
        </p:grpSpPr>
        <p:grpSp>
          <p:nvGrpSpPr>
            <p:cNvPr id="147" name="Oval 17"/>
            <p:cNvGrpSpPr/>
            <p:nvPr/>
          </p:nvGrpSpPr>
          <p:grpSpPr>
            <a:xfrm>
              <a:off x="30932" y="-1"/>
              <a:ext cx="648074" cy="648074"/>
              <a:chOff x="0" y="0"/>
              <a:chExt cx="648072" cy="648072"/>
            </a:xfrm>
          </p:grpSpPr>
          <p:sp>
            <p:nvSpPr>
              <p:cNvPr id="145" name="Circle"/>
              <p:cNvSpPr/>
              <p:nvPr/>
            </p:nvSpPr>
            <p:spPr>
              <a:xfrm>
                <a:off x="-1" y="-1"/>
                <a:ext cx="648074" cy="648074"/>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6" name="2"/>
              <p:cNvSpPr txBox="1"/>
              <p:nvPr/>
            </p:nvSpPr>
            <p:spPr>
              <a:xfrm>
                <a:off x="94908" y="144966"/>
                <a:ext cx="458256" cy="3581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2</a:t>
                </a:r>
              </a:p>
            </p:txBody>
          </p:sp>
        </p:grpSp>
        <p:grpSp>
          <p:nvGrpSpPr>
            <p:cNvPr id="150" name="Oval 18"/>
            <p:cNvGrpSpPr/>
            <p:nvPr/>
          </p:nvGrpSpPr>
          <p:grpSpPr>
            <a:xfrm>
              <a:off x="-1" y="1038650"/>
              <a:ext cx="648074" cy="576065"/>
              <a:chOff x="0" y="0"/>
              <a:chExt cx="648072" cy="576064"/>
            </a:xfrm>
          </p:grpSpPr>
          <p:sp>
            <p:nvSpPr>
              <p:cNvPr id="148" name="Oval"/>
              <p:cNvSpPr/>
              <p:nvPr/>
            </p:nvSpPr>
            <p:spPr>
              <a:xfrm>
                <a:off x="-1" y="-1"/>
                <a:ext cx="648074" cy="576066"/>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9" name="1"/>
              <p:cNvSpPr txBox="1"/>
              <p:nvPr/>
            </p:nvSpPr>
            <p:spPr>
              <a:xfrm>
                <a:off x="94908" y="108961"/>
                <a:ext cx="458256"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1</a:t>
                </a:r>
              </a:p>
            </p:txBody>
          </p:sp>
        </p:grpSp>
        <p:sp>
          <p:nvSpPr>
            <p:cNvPr id="151" name="Straight Arrow Connector 19"/>
            <p:cNvSpPr/>
            <p:nvPr/>
          </p:nvSpPr>
          <p:spPr>
            <a:xfrm flipV="1">
              <a:off x="318965" y="606602"/>
              <a:ext cx="1" cy="432049"/>
            </a:xfrm>
            <a:prstGeom prst="line">
              <a:avLst/>
            </a:prstGeom>
            <a:noFill/>
            <a:ln w="9525" cap="flat">
              <a:solidFill>
                <a:srgbClr val="4A7EBB"/>
              </a:solidFill>
              <a:prstDash val="solid"/>
              <a:round/>
              <a:tailEnd type="triangle" w="med" len="med"/>
            </a:ln>
            <a:effectLst/>
          </p:spPr>
          <p:txBody>
            <a:bodyPr wrap="square" lIns="45719" tIns="45719" rIns="45719" bIns="45719" numCol="1" anchor="t">
              <a:noAutofit/>
            </a:bodyPr>
            <a:lstStyle/>
            <a:p>
              <a:endParaRPr/>
            </a:p>
          </p:txBody>
        </p:sp>
      </p:grpSp>
      <p:grpSp>
        <p:nvGrpSpPr>
          <p:cNvPr id="164" name="Group 28"/>
          <p:cNvGrpSpPr/>
          <p:nvPr/>
        </p:nvGrpSpPr>
        <p:grpSpPr>
          <a:xfrm>
            <a:off x="433170" y="4432801"/>
            <a:ext cx="666972" cy="2348881"/>
            <a:chOff x="0" y="0"/>
            <a:chExt cx="666971" cy="2348880"/>
          </a:xfrm>
        </p:grpSpPr>
        <p:grpSp>
          <p:nvGrpSpPr>
            <p:cNvPr id="155" name="Oval 20"/>
            <p:cNvGrpSpPr/>
            <p:nvPr/>
          </p:nvGrpSpPr>
          <p:grpSpPr>
            <a:xfrm>
              <a:off x="59973" y="828092"/>
              <a:ext cx="588100" cy="540061"/>
              <a:chOff x="0" y="0"/>
              <a:chExt cx="588098" cy="540060"/>
            </a:xfrm>
          </p:grpSpPr>
          <p:sp>
            <p:nvSpPr>
              <p:cNvPr id="153" name="Oval"/>
              <p:cNvSpPr/>
              <p:nvPr/>
            </p:nvSpPr>
            <p:spPr>
              <a:xfrm>
                <a:off x="-1" y="-1"/>
                <a:ext cx="588100" cy="540062"/>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54" name="2"/>
              <p:cNvSpPr txBox="1"/>
              <p:nvPr/>
            </p:nvSpPr>
            <p:spPr>
              <a:xfrm>
                <a:off x="86124" y="90960"/>
                <a:ext cx="415850" cy="3581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2</a:t>
                </a:r>
              </a:p>
            </p:txBody>
          </p:sp>
        </p:grpSp>
        <p:grpSp>
          <p:nvGrpSpPr>
            <p:cNvPr id="158" name="Oval 21"/>
            <p:cNvGrpSpPr/>
            <p:nvPr/>
          </p:nvGrpSpPr>
          <p:grpSpPr>
            <a:xfrm>
              <a:off x="-1" y="1772816"/>
              <a:ext cx="648074" cy="576065"/>
              <a:chOff x="0" y="0"/>
              <a:chExt cx="648072" cy="576064"/>
            </a:xfrm>
          </p:grpSpPr>
          <p:sp>
            <p:nvSpPr>
              <p:cNvPr id="156" name="Oval"/>
              <p:cNvSpPr/>
              <p:nvPr/>
            </p:nvSpPr>
            <p:spPr>
              <a:xfrm>
                <a:off x="-1" y="-1"/>
                <a:ext cx="648074" cy="576066"/>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57" name="1"/>
              <p:cNvSpPr txBox="1"/>
              <p:nvPr/>
            </p:nvSpPr>
            <p:spPr>
              <a:xfrm>
                <a:off x="94908" y="108961"/>
                <a:ext cx="458256"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1</a:t>
                </a:r>
              </a:p>
            </p:txBody>
          </p:sp>
        </p:grpSp>
        <p:sp>
          <p:nvSpPr>
            <p:cNvPr id="159" name="Straight Arrow Connector 22"/>
            <p:cNvSpPr/>
            <p:nvPr/>
          </p:nvSpPr>
          <p:spPr>
            <a:xfrm flipV="1">
              <a:off x="378939" y="1368152"/>
              <a:ext cx="1" cy="404665"/>
            </a:xfrm>
            <a:prstGeom prst="line">
              <a:avLst/>
            </a:prstGeom>
            <a:noFill/>
            <a:ln w="9525" cap="flat">
              <a:solidFill>
                <a:srgbClr val="4A7EBB"/>
              </a:solidFill>
              <a:prstDash val="solid"/>
              <a:round/>
              <a:tailEnd type="triangle" w="med" len="med"/>
            </a:ln>
            <a:effectLst/>
          </p:spPr>
          <p:txBody>
            <a:bodyPr wrap="square" lIns="45719" tIns="45719" rIns="45719" bIns="45719" numCol="1" anchor="t">
              <a:noAutofit/>
            </a:bodyPr>
            <a:lstStyle/>
            <a:p>
              <a:endParaRPr/>
            </a:p>
          </p:txBody>
        </p:sp>
        <p:grpSp>
          <p:nvGrpSpPr>
            <p:cNvPr id="162" name="Oval 16"/>
            <p:cNvGrpSpPr/>
            <p:nvPr/>
          </p:nvGrpSpPr>
          <p:grpSpPr>
            <a:xfrm>
              <a:off x="90906" y="0"/>
              <a:ext cx="576066" cy="504057"/>
              <a:chOff x="0" y="0"/>
              <a:chExt cx="576064" cy="504056"/>
            </a:xfrm>
          </p:grpSpPr>
          <p:sp>
            <p:nvSpPr>
              <p:cNvPr id="160" name="Oval"/>
              <p:cNvSpPr/>
              <p:nvPr/>
            </p:nvSpPr>
            <p:spPr>
              <a:xfrm>
                <a:off x="-1" y="-1"/>
                <a:ext cx="576066" cy="504058"/>
              </a:xfrm>
              <a:prstGeom prst="ellipse">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61" name="3"/>
              <p:cNvSpPr txBox="1"/>
              <p:nvPr/>
            </p:nvSpPr>
            <p:spPr>
              <a:xfrm>
                <a:off x="84362" y="72958"/>
                <a:ext cx="407340"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3</a:t>
                </a:r>
              </a:p>
            </p:txBody>
          </p:sp>
        </p:grpSp>
        <p:sp>
          <p:nvSpPr>
            <p:cNvPr id="163" name="Straight Arrow Connector 24"/>
            <p:cNvSpPr/>
            <p:nvPr/>
          </p:nvSpPr>
          <p:spPr>
            <a:xfrm flipH="1" flipV="1">
              <a:off x="378939" y="455461"/>
              <a:ext cx="21826" cy="336628"/>
            </a:xfrm>
            <a:prstGeom prst="line">
              <a:avLst/>
            </a:prstGeom>
            <a:noFill/>
            <a:ln w="9525" cap="flat">
              <a:solidFill>
                <a:srgbClr val="4A7EBB"/>
              </a:solidFill>
              <a:prstDash val="solid"/>
              <a:round/>
              <a:tailEnd type="triangle" w="med" len="med"/>
            </a:ln>
            <a:effectLst/>
          </p:spPr>
          <p:txBody>
            <a:bodyPr wrap="square" lIns="45719" tIns="45719" rIns="45719" bIns="45719" numCol="1" anchor="t">
              <a:noAutofit/>
            </a:bodyPr>
            <a:lstStyle/>
            <a:p>
              <a:endParaRPr/>
            </a:p>
          </p:txBody>
        </p:sp>
      </p:gr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572</TotalTime>
  <Words>1405</Words>
  <Application>Microsoft Office PowerPoint</Application>
  <PresentationFormat>On-screen Show (4:3)</PresentationFormat>
  <Paragraphs>362</Paragraphs>
  <Slides>59</Slides>
  <Notes>0</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UNIT – II  DESIGN AND ANALYSIS  OF  ALGORITHMS </vt:lpstr>
      <vt:lpstr>PowerPoint Presentation</vt:lpstr>
      <vt:lpstr>DISJOINT SET OPERATIONS</vt:lpstr>
      <vt:lpstr>DISJOINT SET OPERATIONS</vt:lpstr>
      <vt:lpstr>PowerPoint Presentation</vt:lpstr>
      <vt:lpstr>PowerPoint Presentation</vt:lpstr>
      <vt:lpstr>DISJOINT SET OPERATIONS</vt:lpstr>
      <vt:lpstr>DISJOINT SET OPERATIONS</vt:lpstr>
      <vt:lpstr>DISJOINT SET OPERATIONS</vt:lpstr>
      <vt:lpstr>DISJOINT SET OPERATIONS</vt:lpstr>
      <vt:lpstr>DISJOINT SET OPERATIONS</vt:lpstr>
      <vt:lpstr>PowerPoint Presentation</vt:lpstr>
      <vt:lpstr>PowerPoint Presentation</vt:lpstr>
      <vt:lpstr>PowerPoint Presentation</vt:lpstr>
      <vt:lpstr>DISJOINT SET OPERATIONS</vt:lpstr>
      <vt:lpstr>PowerPoint Presentation</vt:lpstr>
      <vt:lpstr>SPANNING TREES</vt:lpstr>
      <vt:lpstr>CONNECTED COMPONENTS</vt:lpstr>
      <vt:lpstr>CONNECTED COMPONENTS</vt:lpstr>
      <vt:lpstr>Bi- CONNECTED COMPONENT</vt:lpstr>
      <vt:lpstr>PowerPoint Presentation</vt:lpstr>
      <vt:lpstr>PowerPoint Presentation</vt:lpstr>
      <vt:lpstr>PowerPoint Presentation</vt:lpstr>
      <vt:lpstr>PowerPoint Presentation</vt:lpstr>
      <vt:lpstr>PowerPoint Presentation</vt:lpstr>
      <vt:lpstr>GENERAL METHOD</vt:lpstr>
      <vt:lpstr>GENERAL METHOD</vt:lpstr>
      <vt:lpstr>GENERAL METHOD</vt:lpstr>
      <vt:lpstr>PowerPoint Presentation</vt:lpstr>
      <vt:lpstr>BINARY SEARCH</vt:lpstr>
      <vt:lpstr>BINARY SEARCH</vt:lpstr>
      <vt:lpstr>PowerPoint Presentation</vt:lpstr>
      <vt:lpstr>PowerPoint Presentation</vt:lpstr>
      <vt:lpstr>BINARY SEARCH</vt:lpstr>
      <vt:lpstr>BINARY SEARCH</vt:lpstr>
      <vt:lpstr>MERGE SORT</vt:lpstr>
      <vt:lpstr>MERGE SORT</vt:lpstr>
      <vt:lpstr>PowerPoint Presentation</vt:lpstr>
      <vt:lpstr>PowerPoint Presentation</vt:lpstr>
      <vt:lpstr>PowerPoint Presentation</vt:lpstr>
      <vt:lpstr>PowerPoint Presentation</vt:lpstr>
      <vt:lpstr>PowerPoint Presentation</vt:lpstr>
      <vt:lpstr>MERGE SORT</vt:lpstr>
      <vt:lpstr>MERGE SORT</vt:lpstr>
      <vt:lpstr>MERGE SORT</vt:lpstr>
      <vt:lpstr>MERGE SORT</vt:lpstr>
      <vt:lpstr>QUICK SORT</vt:lpstr>
      <vt:lpstr>QUICK SORT</vt:lpstr>
      <vt:lpstr>QUICK SORT</vt:lpstr>
      <vt:lpstr>QUICK SORT</vt:lpstr>
      <vt:lpstr>QUICK SORT</vt:lpstr>
      <vt:lpstr>QUICK SORT</vt:lpstr>
      <vt:lpstr>QUICK SORT</vt:lpstr>
      <vt:lpstr>QUICK SORT</vt:lpstr>
      <vt:lpstr>QUICK SORT</vt:lpstr>
      <vt:lpstr>STRASSEN’s MATRIX MULTIPLICATION</vt:lpstr>
      <vt:lpstr>STRASSEN’s MATRIX MULTIPLICATION</vt:lpstr>
      <vt:lpstr>STRASSEN’s MATRIX MULTIPLICATION</vt:lpstr>
      <vt:lpstr>STRASSEN’s MATRIX MULTIPLICATION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 II  DESIGN AND ANALYSIS  OF  ALGORITHMS </dc:title>
  <cp:lastModifiedBy>ADMIN</cp:lastModifiedBy>
  <cp:revision>30</cp:revision>
  <dcterms:modified xsi:type="dcterms:W3CDTF">2020-10-12T16:31:25Z</dcterms:modified>
</cp:coreProperties>
</file>